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60" r:id="rId4"/>
    <p:sldId id="262" r:id="rId5"/>
    <p:sldId id="261" r:id="rId6"/>
    <p:sldId id="264" r:id="rId7"/>
    <p:sldId id="265" r:id="rId8"/>
    <p:sldId id="272" r:id="rId9"/>
    <p:sldId id="273" r:id="rId10"/>
    <p:sldId id="274" r:id="rId11"/>
    <p:sldId id="266" r:id="rId12"/>
    <p:sldId id="267" r:id="rId13"/>
    <p:sldId id="268" r:id="rId14"/>
    <p:sldId id="269" r:id="rId15"/>
    <p:sldId id="270" r:id="rId16"/>
    <p:sldId id="271" r:id="rId17"/>
    <p:sldId id="275" r:id="rId18"/>
    <p:sldId id="276" r:id="rId19"/>
    <p:sldId id="277" r:id="rId20"/>
    <p:sldId id="278" r:id="rId21"/>
    <p:sldId id="279" r:id="rId22"/>
    <p:sldId id="280" r:id="rId23"/>
    <p:sldId id="281" r:id="rId24"/>
    <p:sldId id="283" r:id="rId25"/>
    <p:sldId id="282" r:id="rId26"/>
    <p:sldId id="284"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06"/>
    <p:restoredTop sz="94703"/>
  </p:normalViewPr>
  <p:slideViewPr>
    <p:cSldViewPr snapToGrid="0">
      <p:cViewPr varScale="1">
        <p:scale>
          <a:sx n="128" d="100"/>
          <a:sy n="128" d="100"/>
        </p:scale>
        <p:origin x="768"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02" d="100"/>
          <a:sy n="102" d="100"/>
        </p:scale>
        <p:origin x="264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46850-4959-8D46-9F59-11C016BA4446}" type="datetimeFigureOut">
              <a:rPr lang="fr-FR" smtClean="0"/>
              <a:t>20/05/2024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80F57-1503-774A-91EC-E5C825926FED}" type="slidenum">
              <a:rPr lang="fr-FR" smtClean="0"/>
              <a:t>‹N°›</a:t>
            </a:fld>
            <a:endParaRPr lang="fr-FR"/>
          </a:p>
        </p:txBody>
      </p:sp>
    </p:spTree>
    <p:extLst>
      <p:ext uri="{BB962C8B-B14F-4D97-AF65-F5344CB8AC3E}">
        <p14:creationId xmlns:p14="http://schemas.microsoft.com/office/powerpoint/2010/main" val="264669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5D80F57-1503-774A-91EC-E5C825926FED}" type="slidenum">
              <a:rPr lang="fr-FR" smtClean="0"/>
              <a:t>2</a:t>
            </a:fld>
            <a:endParaRPr lang="fr-FR"/>
          </a:p>
        </p:txBody>
      </p:sp>
    </p:spTree>
    <p:extLst>
      <p:ext uri="{BB962C8B-B14F-4D97-AF65-F5344CB8AC3E}">
        <p14:creationId xmlns:p14="http://schemas.microsoft.com/office/powerpoint/2010/main" val="4153446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9349C-2625-A801-96FE-7FB79DB2FF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B99C06-0B56-B927-9816-D03272A6A1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E475FFB-FD21-A10F-A503-F25193EC5BFB}"/>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936CB00A-B067-E823-D29F-F62F933326FE}"/>
              </a:ext>
            </a:extLst>
          </p:cNvPr>
          <p:cNvSpPr>
            <a:spLocks noGrp="1"/>
          </p:cNvSpPr>
          <p:nvPr>
            <p:ph type="sldNum" sz="quarter" idx="5"/>
          </p:nvPr>
        </p:nvSpPr>
        <p:spPr/>
        <p:txBody>
          <a:bodyPr/>
          <a:lstStyle/>
          <a:p>
            <a:fld id="{95D80F57-1503-774A-91EC-E5C825926FED}" type="slidenum">
              <a:rPr lang="fr-FR" smtClean="0"/>
              <a:t>11</a:t>
            </a:fld>
            <a:endParaRPr lang="fr-FR"/>
          </a:p>
        </p:txBody>
      </p:sp>
    </p:spTree>
    <p:extLst>
      <p:ext uri="{BB962C8B-B14F-4D97-AF65-F5344CB8AC3E}">
        <p14:creationId xmlns:p14="http://schemas.microsoft.com/office/powerpoint/2010/main" val="408586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A669-09DA-F320-3478-B2F53D2E22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0B4EB4-ABF1-8C96-3A41-F000189057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67B3F75-21AC-79C5-326C-05D0C0D20D75}"/>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F5115B71-4F18-0B6D-F69D-AA1CD14D6B25}"/>
              </a:ext>
            </a:extLst>
          </p:cNvPr>
          <p:cNvSpPr>
            <a:spLocks noGrp="1"/>
          </p:cNvSpPr>
          <p:nvPr>
            <p:ph type="sldNum" sz="quarter" idx="5"/>
          </p:nvPr>
        </p:nvSpPr>
        <p:spPr/>
        <p:txBody>
          <a:bodyPr/>
          <a:lstStyle/>
          <a:p>
            <a:fld id="{95D80F57-1503-774A-91EC-E5C825926FED}" type="slidenum">
              <a:rPr lang="fr-FR" smtClean="0"/>
              <a:t>12</a:t>
            </a:fld>
            <a:endParaRPr lang="fr-FR"/>
          </a:p>
        </p:txBody>
      </p:sp>
    </p:spTree>
    <p:extLst>
      <p:ext uri="{BB962C8B-B14F-4D97-AF65-F5344CB8AC3E}">
        <p14:creationId xmlns:p14="http://schemas.microsoft.com/office/powerpoint/2010/main" val="140295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2442-439A-22F0-714B-7DD282CBCA0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AFF418-76E5-8CFC-D0CB-3D7E150B808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7F55ECC-A621-7613-3686-E8927F00B619}"/>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3F2DB335-48CD-0AA1-41D2-186CF420A4B6}"/>
              </a:ext>
            </a:extLst>
          </p:cNvPr>
          <p:cNvSpPr>
            <a:spLocks noGrp="1"/>
          </p:cNvSpPr>
          <p:nvPr>
            <p:ph type="sldNum" sz="quarter" idx="5"/>
          </p:nvPr>
        </p:nvSpPr>
        <p:spPr/>
        <p:txBody>
          <a:bodyPr/>
          <a:lstStyle/>
          <a:p>
            <a:fld id="{95D80F57-1503-774A-91EC-E5C825926FED}" type="slidenum">
              <a:rPr lang="fr-FR" smtClean="0"/>
              <a:t>13</a:t>
            </a:fld>
            <a:endParaRPr lang="fr-FR"/>
          </a:p>
        </p:txBody>
      </p:sp>
    </p:spTree>
    <p:extLst>
      <p:ext uri="{BB962C8B-B14F-4D97-AF65-F5344CB8AC3E}">
        <p14:creationId xmlns:p14="http://schemas.microsoft.com/office/powerpoint/2010/main" val="980985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8907A-5965-173A-64FA-CC72B4CB7C7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931C4B-F44E-DAA4-0F47-189F36345C0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E12115E-D27A-60F2-6CED-49064023EDBE}"/>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5E53E438-C619-AC33-9396-CB8FFC7EC255}"/>
              </a:ext>
            </a:extLst>
          </p:cNvPr>
          <p:cNvSpPr>
            <a:spLocks noGrp="1"/>
          </p:cNvSpPr>
          <p:nvPr>
            <p:ph type="sldNum" sz="quarter" idx="5"/>
          </p:nvPr>
        </p:nvSpPr>
        <p:spPr/>
        <p:txBody>
          <a:bodyPr/>
          <a:lstStyle/>
          <a:p>
            <a:fld id="{95D80F57-1503-774A-91EC-E5C825926FED}" type="slidenum">
              <a:rPr lang="fr-FR" smtClean="0"/>
              <a:t>14</a:t>
            </a:fld>
            <a:endParaRPr lang="fr-FR"/>
          </a:p>
        </p:txBody>
      </p:sp>
    </p:spTree>
    <p:extLst>
      <p:ext uri="{BB962C8B-B14F-4D97-AF65-F5344CB8AC3E}">
        <p14:creationId xmlns:p14="http://schemas.microsoft.com/office/powerpoint/2010/main" val="3434272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5253B-EC21-1864-E93E-3435F4FF80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9EA8B2-59E5-D7B8-84F8-C517DE65CBA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EC3957F-BC9A-BDCA-3238-B0E77ACDFB6B}"/>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29F44B23-DB32-DF40-DD03-EEC5B7DE7650}"/>
              </a:ext>
            </a:extLst>
          </p:cNvPr>
          <p:cNvSpPr>
            <a:spLocks noGrp="1"/>
          </p:cNvSpPr>
          <p:nvPr>
            <p:ph type="sldNum" sz="quarter" idx="5"/>
          </p:nvPr>
        </p:nvSpPr>
        <p:spPr/>
        <p:txBody>
          <a:bodyPr/>
          <a:lstStyle/>
          <a:p>
            <a:fld id="{95D80F57-1503-774A-91EC-E5C825926FED}" type="slidenum">
              <a:rPr lang="fr-FR" smtClean="0"/>
              <a:t>15</a:t>
            </a:fld>
            <a:endParaRPr lang="fr-FR"/>
          </a:p>
        </p:txBody>
      </p:sp>
    </p:spTree>
    <p:extLst>
      <p:ext uri="{BB962C8B-B14F-4D97-AF65-F5344CB8AC3E}">
        <p14:creationId xmlns:p14="http://schemas.microsoft.com/office/powerpoint/2010/main" val="8837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EBA3-4A49-D37E-04C4-045A2F9D0E1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2D642C-7859-7459-9B92-8DE7DB0E5A6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8D2F8A-F73C-5F36-D8C4-FC68EA0B1AF6}"/>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EEC83570-43D9-9FD1-4366-D5AE045EC21B}"/>
              </a:ext>
            </a:extLst>
          </p:cNvPr>
          <p:cNvSpPr>
            <a:spLocks noGrp="1"/>
          </p:cNvSpPr>
          <p:nvPr>
            <p:ph type="sldNum" sz="quarter" idx="5"/>
          </p:nvPr>
        </p:nvSpPr>
        <p:spPr/>
        <p:txBody>
          <a:bodyPr/>
          <a:lstStyle/>
          <a:p>
            <a:fld id="{95D80F57-1503-774A-91EC-E5C825926FED}" type="slidenum">
              <a:rPr lang="fr-FR" smtClean="0"/>
              <a:t>16</a:t>
            </a:fld>
            <a:endParaRPr lang="fr-FR"/>
          </a:p>
        </p:txBody>
      </p:sp>
    </p:spTree>
    <p:extLst>
      <p:ext uri="{BB962C8B-B14F-4D97-AF65-F5344CB8AC3E}">
        <p14:creationId xmlns:p14="http://schemas.microsoft.com/office/powerpoint/2010/main" val="3675892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8144D-172D-BE50-7D89-C5A89C0A25D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80F5677-2E70-8FB8-E934-2DE9BB37CE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9DC632C-3F85-C0C6-6812-CF7E06C6014E}"/>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F9500134-2EE5-3EB2-AF7F-A987779160A5}"/>
              </a:ext>
            </a:extLst>
          </p:cNvPr>
          <p:cNvSpPr>
            <a:spLocks noGrp="1"/>
          </p:cNvSpPr>
          <p:nvPr>
            <p:ph type="sldNum" sz="quarter" idx="5"/>
          </p:nvPr>
        </p:nvSpPr>
        <p:spPr/>
        <p:txBody>
          <a:bodyPr/>
          <a:lstStyle/>
          <a:p>
            <a:fld id="{95D80F57-1503-774A-91EC-E5C825926FED}" type="slidenum">
              <a:rPr lang="fr-FR" smtClean="0"/>
              <a:t>17</a:t>
            </a:fld>
            <a:endParaRPr lang="fr-FR"/>
          </a:p>
        </p:txBody>
      </p:sp>
    </p:spTree>
    <p:extLst>
      <p:ext uri="{BB962C8B-B14F-4D97-AF65-F5344CB8AC3E}">
        <p14:creationId xmlns:p14="http://schemas.microsoft.com/office/powerpoint/2010/main" val="529159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4C3A9-9F12-C274-F8C2-31AEB3C6D6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C41777-DBBB-8EBB-7FD5-6B86BE5F555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3C6640E-135B-19ED-EB2C-4FFFDB9576AD}"/>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59A08348-3669-9BA1-CAD1-E3EC4F80322A}"/>
              </a:ext>
            </a:extLst>
          </p:cNvPr>
          <p:cNvSpPr>
            <a:spLocks noGrp="1"/>
          </p:cNvSpPr>
          <p:nvPr>
            <p:ph type="sldNum" sz="quarter" idx="5"/>
          </p:nvPr>
        </p:nvSpPr>
        <p:spPr/>
        <p:txBody>
          <a:bodyPr/>
          <a:lstStyle/>
          <a:p>
            <a:fld id="{95D80F57-1503-774A-91EC-E5C825926FED}" type="slidenum">
              <a:rPr lang="fr-FR" smtClean="0"/>
              <a:t>18</a:t>
            </a:fld>
            <a:endParaRPr lang="fr-FR"/>
          </a:p>
        </p:txBody>
      </p:sp>
    </p:spTree>
    <p:extLst>
      <p:ext uri="{BB962C8B-B14F-4D97-AF65-F5344CB8AC3E}">
        <p14:creationId xmlns:p14="http://schemas.microsoft.com/office/powerpoint/2010/main" val="277285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6251-F510-34C1-093F-3F7979258EF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155CA3-85F8-B685-DD05-32E970A7D7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A189803-AA61-674B-CCCE-6A31EBDB213E}"/>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61EFEA57-1983-B5BD-0D12-04811C88B33B}"/>
              </a:ext>
            </a:extLst>
          </p:cNvPr>
          <p:cNvSpPr>
            <a:spLocks noGrp="1"/>
          </p:cNvSpPr>
          <p:nvPr>
            <p:ph type="sldNum" sz="quarter" idx="5"/>
          </p:nvPr>
        </p:nvSpPr>
        <p:spPr/>
        <p:txBody>
          <a:bodyPr/>
          <a:lstStyle/>
          <a:p>
            <a:fld id="{95D80F57-1503-774A-91EC-E5C825926FED}" type="slidenum">
              <a:rPr lang="fr-FR" smtClean="0"/>
              <a:t>19</a:t>
            </a:fld>
            <a:endParaRPr lang="fr-FR"/>
          </a:p>
        </p:txBody>
      </p:sp>
    </p:spTree>
    <p:extLst>
      <p:ext uri="{BB962C8B-B14F-4D97-AF65-F5344CB8AC3E}">
        <p14:creationId xmlns:p14="http://schemas.microsoft.com/office/powerpoint/2010/main" val="227627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E0C6D-325B-6990-1ADB-FCF20ED18F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AE1DFC-C320-5E9F-6C41-28893183014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0975858-4F38-ADDE-7874-E0BC211EC998}"/>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FA8960A8-9CD1-52FC-56E7-8F3FC88306AA}"/>
              </a:ext>
            </a:extLst>
          </p:cNvPr>
          <p:cNvSpPr>
            <a:spLocks noGrp="1"/>
          </p:cNvSpPr>
          <p:nvPr>
            <p:ph type="sldNum" sz="quarter" idx="5"/>
          </p:nvPr>
        </p:nvSpPr>
        <p:spPr/>
        <p:txBody>
          <a:bodyPr/>
          <a:lstStyle/>
          <a:p>
            <a:fld id="{95D80F57-1503-774A-91EC-E5C825926FED}" type="slidenum">
              <a:rPr lang="fr-FR" smtClean="0"/>
              <a:t>20</a:t>
            </a:fld>
            <a:endParaRPr lang="fr-FR"/>
          </a:p>
        </p:txBody>
      </p:sp>
    </p:spTree>
    <p:extLst>
      <p:ext uri="{BB962C8B-B14F-4D97-AF65-F5344CB8AC3E}">
        <p14:creationId xmlns:p14="http://schemas.microsoft.com/office/powerpoint/2010/main" val="269403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174E9-215C-444E-ECCD-55CD603DD0E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425ED4-CADA-9DBA-A2A4-B19BE63D789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9A2148E-7670-1037-EEEF-44F77AC8E086}"/>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F0774F85-1CAB-BC06-FE39-966317B6F489}"/>
              </a:ext>
            </a:extLst>
          </p:cNvPr>
          <p:cNvSpPr>
            <a:spLocks noGrp="1"/>
          </p:cNvSpPr>
          <p:nvPr>
            <p:ph type="sldNum" sz="quarter" idx="5"/>
          </p:nvPr>
        </p:nvSpPr>
        <p:spPr/>
        <p:txBody>
          <a:bodyPr/>
          <a:lstStyle/>
          <a:p>
            <a:fld id="{95D80F57-1503-774A-91EC-E5C825926FED}" type="slidenum">
              <a:rPr lang="fr-FR" smtClean="0"/>
              <a:t>3</a:t>
            </a:fld>
            <a:endParaRPr lang="fr-FR"/>
          </a:p>
        </p:txBody>
      </p:sp>
    </p:spTree>
    <p:extLst>
      <p:ext uri="{BB962C8B-B14F-4D97-AF65-F5344CB8AC3E}">
        <p14:creationId xmlns:p14="http://schemas.microsoft.com/office/powerpoint/2010/main" val="85642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F1DD4-066C-0F4C-16CF-7FEFB2F0C0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CD235F5-17B9-AA77-EABA-FFECF157CE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0A7FF09-0546-50DB-72D5-69299DA77382}"/>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5E673544-3EB4-3AC8-5470-08D7E3144178}"/>
              </a:ext>
            </a:extLst>
          </p:cNvPr>
          <p:cNvSpPr>
            <a:spLocks noGrp="1"/>
          </p:cNvSpPr>
          <p:nvPr>
            <p:ph type="sldNum" sz="quarter" idx="5"/>
          </p:nvPr>
        </p:nvSpPr>
        <p:spPr/>
        <p:txBody>
          <a:bodyPr/>
          <a:lstStyle/>
          <a:p>
            <a:fld id="{95D80F57-1503-774A-91EC-E5C825926FED}" type="slidenum">
              <a:rPr lang="fr-FR" smtClean="0"/>
              <a:t>21</a:t>
            </a:fld>
            <a:endParaRPr lang="fr-FR"/>
          </a:p>
        </p:txBody>
      </p:sp>
    </p:spTree>
    <p:extLst>
      <p:ext uri="{BB962C8B-B14F-4D97-AF65-F5344CB8AC3E}">
        <p14:creationId xmlns:p14="http://schemas.microsoft.com/office/powerpoint/2010/main" val="91439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FBFE-915D-D11F-C71A-46F2E5ACF92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A7A8F72-3AC2-1E33-D7BB-4D590BF1FAF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3C7F4E-3C01-651E-6D86-47EDBD0BE369}"/>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041E89BB-D624-4EB7-22DA-D4A231FD6811}"/>
              </a:ext>
            </a:extLst>
          </p:cNvPr>
          <p:cNvSpPr>
            <a:spLocks noGrp="1"/>
          </p:cNvSpPr>
          <p:nvPr>
            <p:ph type="sldNum" sz="quarter" idx="5"/>
          </p:nvPr>
        </p:nvSpPr>
        <p:spPr/>
        <p:txBody>
          <a:bodyPr/>
          <a:lstStyle/>
          <a:p>
            <a:fld id="{95D80F57-1503-774A-91EC-E5C825926FED}" type="slidenum">
              <a:rPr lang="fr-FR" smtClean="0"/>
              <a:t>22</a:t>
            </a:fld>
            <a:endParaRPr lang="fr-FR"/>
          </a:p>
        </p:txBody>
      </p:sp>
    </p:spTree>
    <p:extLst>
      <p:ext uri="{BB962C8B-B14F-4D97-AF65-F5344CB8AC3E}">
        <p14:creationId xmlns:p14="http://schemas.microsoft.com/office/powerpoint/2010/main" val="1880334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7264C-C6A0-7509-C412-334A934377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8B44DCE-6B5B-6501-9547-B621E9D0E12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13B2293-ED65-3A7B-2DCE-D48E8489666B}"/>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3CA2C044-C1F5-98BA-DA04-661CAAF6F324}"/>
              </a:ext>
            </a:extLst>
          </p:cNvPr>
          <p:cNvSpPr>
            <a:spLocks noGrp="1"/>
          </p:cNvSpPr>
          <p:nvPr>
            <p:ph type="sldNum" sz="quarter" idx="5"/>
          </p:nvPr>
        </p:nvSpPr>
        <p:spPr/>
        <p:txBody>
          <a:bodyPr/>
          <a:lstStyle/>
          <a:p>
            <a:fld id="{95D80F57-1503-774A-91EC-E5C825926FED}" type="slidenum">
              <a:rPr lang="fr-FR" smtClean="0"/>
              <a:t>23</a:t>
            </a:fld>
            <a:endParaRPr lang="fr-FR"/>
          </a:p>
        </p:txBody>
      </p:sp>
    </p:spTree>
    <p:extLst>
      <p:ext uri="{BB962C8B-B14F-4D97-AF65-F5344CB8AC3E}">
        <p14:creationId xmlns:p14="http://schemas.microsoft.com/office/powerpoint/2010/main" val="274734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7881-9DCE-543B-73E6-F8DABE36FB6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52D4A4-FE67-5049-25DB-5F9FB3D26C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A60F0AA-3116-710A-D384-99A3E69F4891}"/>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E3716C62-A01C-6E90-48E5-95C73C8C6060}"/>
              </a:ext>
            </a:extLst>
          </p:cNvPr>
          <p:cNvSpPr>
            <a:spLocks noGrp="1"/>
          </p:cNvSpPr>
          <p:nvPr>
            <p:ph type="sldNum" sz="quarter" idx="5"/>
          </p:nvPr>
        </p:nvSpPr>
        <p:spPr/>
        <p:txBody>
          <a:bodyPr/>
          <a:lstStyle/>
          <a:p>
            <a:fld id="{95D80F57-1503-774A-91EC-E5C825926FED}" type="slidenum">
              <a:rPr lang="fr-FR" smtClean="0"/>
              <a:t>24</a:t>
            </a:fld>
            <a:endParaRPr lang="fr-FR"/>
          </a:p>
        </p:txBody>
      </p:sp>
    </p:spTree>
    <p:extLst>
      <p:ext uri="{BB962C8B-B14F-4D97-AF65-F5344CB8AC3E}">
        <p14:creationId xmlns:p14="http://schemas.microsoft.com/office/powerpoint/2010/main" val="273737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E93EC-141C-95EE-1F8E-70F0DC06807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73D522-58BE-2677-042D-90BDC18C2CD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2C2B250-8F6E-AC6E-8530-C9F8F07BEBB1}"/>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84EF5446-70C4-3A56-E327-AF9350846CE2}"/>
              </a:ext>
            </a:extLst>
          </p:cNvPr>
          <p:cNvSpPr>
            <a:spLocks noGrp="1"/>
          </p:cNvSpPr>
          <p:nvPr>
            <p:ph type="sldNum" sz="quarter" idx="5"/>
          </p:nvPr>
        </p:nvSpPr>
        <p:spPr/>
        <p:txBody>
          <a:bodyPr/>
          <a:lstStyle/>
          <a:p>
            <a:fld id="{95D80F57-1503-774A-91EC-E5C825926FED}" type="slidenum">
              <a:rPr lang="fr-FR" smtClean="0"/>
              <a:t>25</a:t>
            </a:fld>
            <a:endParaRPr lang="fr-FR"/>
          </a:p>
        </p:txBody>
      </p:sp>
    </p:spTree>
    <p:extLst>
      <p:ext uri="{BB962C8B-B14F-4D97-AF65-F5344CB8AC3E}">
        <p14:creationId xmlns:p14="http://schemas.microsoft.com/office/powerpoint/2010/main" val="1093217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08B7F-47B6-F044-9254-FD00110EB8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45D509-0BF6-0B16-B3DB-BD7386D694D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C3C2355-9543-CD26-399F-82B039AA7D6E}"/>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A5312E1D-211E-C90C-6CF6-8A444EBF2797}"/>
              </a:ext>
            </a:extLst>
          </p:cNvPr>
          <p:cNvSpPr>
            <a:spLocks noGrp="1"/>
          </p:cNvSpPr>
          <p:nvPr>
            <p:ph type="sldNum" sz="quarter" idx="5"/>
          </p:nvPr>
        </p:nvSpPr>
        <p:spPr/>
        <p:txBody>
          <a:bodyPr/>
          <a:lstStyle/>
          <a:p>
            <a:fld id="{95D80F57-1503-774A-91EC-E5C825926FED}" type="slidenum">
              <a:rPr lang="fr-FR" smtClean="0"/>
              <a:t>26</a:t>
            </a:fld>
            <a:endParaRPr lang="fr-FR"/>
          </a:p>
        </p:txBody>
      </p:sp>
    </p:spTree>
    <p:extLst>
      <p:ext uri="{BB962C8B-B14F-4D97-AF65-F5344CB8AC3E}">
        <p14:creationId xmlns:p14="http://schemas.microsoft.com/office/powerpoint/2010/main" val="199963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D98A-C8A1-1CB2-086C-95D184B8CB9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7EA1833-C7B6-C240-675C-31C178E035B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DD7014-8FBA-6D96-23F7-66AA218DC500}"/>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8F898C0C-5630-0015-5EB8-6572866A1BC3}"/>
              </a:ext>
            </a:extLst>
          </p:cNvPr>
          <p:cNvSpPr>
            <a:spLocks noGrp="1"/>
          </p:cNvSpPr>
          <p:nvPr>
            <p:ph type="sldNum" sz="quarter" idx="5"/>
          </p:nvPr>
        </p:nvSpPr>
        <p:spPr/>
        <p:txBody>
          <a:bodyPr/>
          <a:lstStyle/>
          <a:p>
            <a:fld id="{95D80F57-1503-774A-91EC-E5C825926FED}" type="slidenum">
              <a:rPr lang="fr-FR" smtClean="0"/>
              <a:t>4</a:t>
            </a:fld>
            <a:endParaRPr lang="fr-FR"/>
          </a:p>
        </p:txBody>
      </p:sp>
    </p:spTree>
    <p:extLst>
      <p:ext uri="{BB962C8B-B14F-4D97-AF65-F5344CB8AC3E}">
        <p14:creationId xmlns:p14="http://schemas.microsoft.com/office/powerpoint/2010/main" val="4048871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030C0-CAF6-F850-8B49-6589F2FC7B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6481B25-846F-D2F3-3864-C15A191391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BABF5D6-2D78-0D7E-0A07-F0C833071F4E}"/>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199DB5A4-1FE6-4DCB-0623-9A8BB7AE238C}"/>
              </a:ext>
            </a:extLst>
          </p:cNvPr>
          <p:cNvSpPr>
            <a:spLocks noGrp="1"/>
          </p:cNvSpPr>
          <p:nvPr>
            <p:ph type="sldNum" sz="quarter" idx="5"/>
          </p:nvPr>
        </p:nvSpPr>
        <p:spPr/>
        <p:txBody>
          <a:bodyPr/>
          <a:lstStyle/>
          <a:p>
            <a:fld id="{95D80F57-1503-774A-91EC-E5C825926FED}" type="slidenum">
              <a:rPr lang="fr-FR" smtClean="0"/>
              <a:t>5</a:t>
            </a:fld>
            <a:endParaRPr lang="fr-FR"/>
          </a:p>
        </p:txBody>
      </p:sp>
    </p:spTree>
    <p:extLst>
      <p:ext uri="{BB962C8B-B14F-4D97-AF65-F5344CB8AC3E}">
        <p14:creationId xmlns:p14="http://schemas.microsoft.com/office/powerpoint/2010/main" val="2805815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AD005-AD78-80EF-8423-258EA222665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0FCBE0-31DE-3887-3454-6797502AFF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89ED20C-D83F-B852-B686-CF25BEA0A4B8}"/>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69F11DD4-C2CA-6932-610D-FD2F0BEF0CD1}"/>
              </a:ext>
            </a:extLst>
          </p:cNvPr>
          <p:cNvSpPr>
            <a:spLocks noGrp="1"/>
          </p:cNvSpPr>
          <p:nvPr>
            <p:ph type="sldNum" sz="quarter" idx="5"/>
          </p:nvPr>
        </p:nvSpPr>
        <p:spPr/>
        <p:txBody>
          <a:bodyPr/>
          <a:lstStyle/>
          <a:p>
            <a:fld id="{95D80F57-1503-774A-91EC-E5C825926FED}" type="slidenum">
              <a:rPr lang="fr-FR" smtClean="0"/>
              <a:t>6</a:t>
            </a:fld>
            <a:endParaRPr lang="fr-FR"/>
          </a:p>
        </p:txBody>
      </p:sp>
    </p:spTree>
    <p:extLst>
      <p:ext uri="{BB962C8B-B14F-4D97-AF65-F5344CB8AC3E}">
        <p14:creationId xmlns:p14="http://schemas.microsoft.com/office/powerpoint/2010/main" val="50309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B5A09-812E-CB4A-E363-5D0D228254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B89305-655F-006E-D082-14D1674683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E5F12A-CBA1-B660-3500-B0BEE5E3D6E2}"/>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3504D721-678C-E039-FFF1-EA4273C1467C}"/>
              </a:ext>
            </a:extLst>
          </p:cNvPr>
          <p:cNvSpPr>
            <a:spLocks noGrp="1"/>
          </p:cNvSpPr>
          <p:nvPr>
            <p:ph type="sldNum" sz="quarter" idx="5"/>
          </p:nvPr>
        </p:nvSpPr>
        <p:spPr/>
        <p:txBody>
          <a:bodyPr/>
          <a:lstStyle/>
          <a:p>
            <a:fld id="{95D80F57-1503-774A-91EC-E5C825926FED}" type="slidenum">
              <a:rPr lang="fr-FR" smtClean="0"/>
              <a:t>7</a:t>
            </a:fld>
            <a:endParaRPr lang="fr-FR"/>
          </a:p>
        </p:txBody>
      </p:sp>
    </p:spTree>
    <p:extLst>
      <p:ext uri="{BB962C8B-B14F-4D97-AF65-F5344CB8AC3E}">
        <p14:creationId xmlns:p14="http://schemas.microsoft.com/office/powerpoint/2010/main" val="373344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3D640-0F0E-84C1-7D70-488F2AB1CE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3607CFF-99D2-AEB6-33E1-AF3997D7E79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61D06E-0CBC-D1C7-EC8D-D6D4D7E1E833}"/>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97DB6FE8-7FAA-6092-0B51-E184B26EE72D}"/>
              </a:ext>
            </a:extLst>
          </p:cNvPr>
          <p:cNvSpPr>
            <a:spLocks noGrp="1"/>
          </p:cNvSpPr>
          <p:nvPr>
            <p:ph type="sldNum" sz="quarter" idx="5"/>
          </p:nvPr>
        </p:nvSpPr>
        <p:spPr/>
        <p:txBody>
          <a:bodyPr/>
          <a:lstStyle/>
          <a:p>
            <a:fld id="{95D80F57-1503-774A-91EC-E5C825926FED}" type="slidenum">
              <a:rPr lang="fr-FR" smtClean="0"/>
              <a:t>8</a:t>
            </a:fld>
            <a:endParaRPr lang="fr-FR"/>
          </a:p>
        </p:txBody>
      </p:sp>
    </p:spTree>
    <p:extLst>
      <p:ext uri="{BB962C8B-B14F-4D97-AF65-F5344CB8AC3E}">
        <p14:creationId xmlns:p14="http://schemas.microsoft.com/office/powerpoint/2010/main" val="2091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CB2F-DDC0-A5B7-D1BA-FE1A85A691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92D55FD-692C-CED0-D343-096ECEE52F3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CDECAF-1E7C-637A-CFCC-074F4EEFE776}"/>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E29A51AA-DC2C-D12D-8D26-8D7F2BB96335}"/>
              </a:ext>
            </a:extLst>
          </p:cNvPr>
          <p:cNvSpPr>
            <a:spLocks noGrp="1"/>
          </p:cNvSpPr>
          <p:nvPr>
            <p:ph type="sldNum" sz="quarter" idx="5"/>
          </p:nvPr>
        </p:nvSpPr>
        <p:spPr/>
        <p:txBody>
          <a:bodyPr/>
          <a:lstStyle/>
          <a:p>
            <a:fld id="{95D80F57-1503-774A-91EC-E5C825926FED}" type="slidenum">
              <a:rPr lang="fr-FR" smtClean="0"/>
              <a:t>9</a:t>
            </a:fld>
            <a:endParaRPr lang="fr-FR"/>
          </a:p>
        </p:txBody>
      </p:sp>
    </p:spTree>
    <p:extLst>
      <p:ext uri="{BB962C8B-B14F-4D97-AF65-F5344CB8AC3E}">
        <p14:creationId xmlns:p14="http://schemas.microsoft.com/office/powerpoint/2010/main" val="65398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215EA-D9FF-4728-07CA-68EF7A9F2E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9A83CF-4324-6CCD-1EF7-1A80E27ADF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35181D9-0CEA-CF77-ADDA-3A5C664E25B7}"/>
              </a:ext>
            </a:extLst>
          </p:cNvPr>
          <p:cNvSpPr>
            <a:spLocks noGrp="1"/>
          </p:cNvSpPr>
          <p:nvPr>
            <p:ph type="body" idx="1"/>
          </p:nvPr>
        </p:nvSpPr>
        <p:spPr/>
        <p:txBody>
          <a:bodyPr/>
          <a:lstStyle/>
          <a:p>
            <a:r>
              <a:rPr lang="fr-FR" sz="2000" dirty="0"/>
              <a:t>Dans de nombreuses situations du quotidien, nous sommes amenés à trouver la meilleure façon d'accomplir une tâche donnée, que ce soit en maximisant les profits, en minimisant</a:t>
            </a:r>
          </a:p>
          <a:p>
            <a:endParaRPr lang="fr-FR" sz="2000" dirty="0"/>
          </a:p>
          <a:p>
            <a:r>
              <a:rPr lang="fr-FR" sz="2000" dirty="0"/>
              <a:t> les coûts, en optimisant l'efficacité d'un processus, ou en répondant à d'autres objectifs spécifiques. </a:t>
            </a:r>
          </a:p>
          <a:p>
            <a:endParaRPr lang="fr-FR" sz="2000" dirty="0"/>
          </a:p>
          <a:p>
            <a:r>
              <a:rPr lang="fr-FR" sz="2000" dirty="0"/>
              <a:t>Par exemple, dans </a:t>
            </a:r>
            <a:r>
              <a:rPr lang="fr-FR" sz="2000" dirty="0">
                <a:effectLst/>
              </a:rPr>
              <a:t>le domaine des transports, trouver le plus court chemin entre deux points a servi de base à  des outils de navigation largement utilis</a:t>
            </a:r>
            <a:r>
              <a:rPr lang="fr-FR" sz="2000" dirty="0"/>
              <a:t>é</a:t>
            </a:r>
            <a:r>
              <a:rPr lang="fr-FR" sz="2000" dirty="0">
                <a:effectLst/>
              </a:rPr>
              <a:t>s tels que Google </a:t>
            </a:r>
            <a:r>
              <a:rPr lang="fr-FR" sz="2000" dirty="0" err="1">
                <a:effectLst/>
              </a:rPr>
              <a:t>Maps</a:t>
            </a:r>
            <a:r>
              <a:rPr lang="fr-FR" sz="2000" dirty="0">
                <a:effectLst/>
              </a:rPr>
              <a:t>. </a:t>
            </a:r>
          </a:p>
          <a:p>
            <a:endParaRPr lang="fr-FR" sz="2000" dirty="0">
              <a:effectLst/>
            </a:endParaRPr>
          </a:p>
          <a:p>
            <a:r>
              <a:rPr lang="fr-FR" sz="2000" dirty="0"/>
              <a:t>Ces problématiques sont du domaine de la recherche opérationnelle et plus particulièrement de l’optimisation dans les réseaux.</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effectLst/>
              </a:rPr>
              <a:t>En t</a:t>
            </a:r>
            <a:r>
              <a:rPr lang="fr-FR" sz="2000" dirty="0"/>
              <a:t>élé</a:t>
            </a:r>
            <a:r>
              <a:rPr lang="fr-FR" sz="2000" dirty="0">
                <a:effectLst/>
              </a:rPr>
              <a:t>communications, déterminer le plus court chemin entre </a:t>
            </a:r>
            <a:r>
              <a:rPr lang="fr-FR" sz="2400" dirty="0">
                <a:effectLst/>
              </a:rPr>
              <a:t>deux</a:t>
            </a:r>
            <a:r>
              <a:rPr lang="fr-FR" sz="2000" dirty="0">
                <a:effectLst/>
              </a:rPr>
              <a:t> points aide la minimiser la perte de donn</a:t>
            </a:r>
            <a:r>
              <a:rPr lang="fr-FR" sz="2000" dirty="0"/>
              <a:t>é</a:t>
            </a:r>
            <a:r>
              <a:rPr lang="fr-FR" sz="2000" dirty="0">
                <a:effectLst/>
              </a:rPr>
              <a:t>es et les retards dans les opérations. </a:t>
            </a:r>
          </a:p>
          <a:p>
            <a:endParaRPr lang="fr-FR" dirty="0"/>
          </a:p>
        </p:txBody>
      </p:sp>
      <p:sp>
        <p:nvSpPr>
          <p:cNvPr id="4" name="Espace réservé du numéro de diapositive 3">
            <a:extLst>
              <a:ext uri="{FF2B5EF4-FFF2-40B4-BE49-F238E27FC236}">
                <a16:creationId xmlns:a16="http://schemas.microsoft.com/office/drawing/2014/main" id="{231CF92F-5EE3-20C1-229C-2746685975E0}"/>
              </a:ext>
            </a:extLst>
          </p:cNvPr>
          <p:cNvSpPr>
            <a:spLocks noGrp="1"/>
          </p:cNvSpPr>
          <p:nvPr>
            <p:ph type="sldNum" sz="quarter" idx="5"/>
          </p:nvPr>
        </p:nvSpPr>
        <p:spPr/>
        <p:txBody>
          <a:bodyPr/>
          <a:lstStyle/>
          <a:p>
            <a:fld id="{95D80F57-1503-774A-91EC-E5C825926FED}" type="slidenum">
              <a:rPr lang="fr-FR" smtClean="0"/>
              <a:t>10</a:t>
            </a:fld>
            <a:endParaRPr lang="fr-FR"/>
          </a:p>
        </p:txBody>
      </p:sp>
    </p:spTree>
    <p:extLst>
      <p:ext uri="{BB962C8B-B14F-4D97-AF65-F5344CB8AC3E}">
        <p14:creationId xmlns:p14="http://schemas.microsoft.com/office/powerpoint/2010/main" val="2769666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8E83B3-7225-BFFF-3CF0-9DACCB60C99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4219FDC-4080-57B8-C5CC-B41DCFF90B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3D07E61-1F5B-8577-A1DA-E6F46C17DB7A}"/>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D85EE437-7F24-D8AA-2F6E-3E119E48A7A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FDE2A6-23ED-E746-3867-D362DA19E6BC}"/>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359297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91598-5CA2-EF8B-D83F-26726542226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23C972B-7796-FBAA-45D5-C8D43FAAF84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A81B5E-C3DA-7B68-9318-C436C883F141}"/>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89AD93A5-0541-33BD-A1DC-7E51801CD2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924AEA-8BCB-FEF9-1324-3C5455EFA576}"/>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232135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356CD33-E859-82A6-62EC-B9123AA77D0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71C89CC-6AD1-BA63-D1E3-BB2FBB2F07C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5017F6-D087-8CE9-EA55-C8A6D00852CF}"/>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BFAD2DC3-3865-01A5-9F51-A8014AD233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BE5151-595A-12AD-9548-5F073E2AFBD7}"/>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1465724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CB814-F8C1-FF7B-1B04-3E40D132E1E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16DCAE-45C0-7EA1-BE74-0DAA4AD15E4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6B92DE6-24B7-91F2-69A3-2B77E1CE4C5E}"/>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4A36E1D9-098D-B349-8088-1F97B7EC98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E2F6AA-6503-26B5-4097-F72919A97B96}"/>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22471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406D6-501A-E079-37FA-138FF0EC3DB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A847438-61B2-EABC-C300-75B64D9029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EE948E8-7FBD-9A46-173A-2936446ACB66}"/>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710AFDEA-B22D-5AFB-4345-B7C25D4F63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683AF5-E7D3-2B8B-2AAF-6280F84B5A6D}"/>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350756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8D8683-8D46-E8B1-E079-2125D0292D8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AD4811D-CE28-0065-9B82-D06472E3FEC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7B707E-DA32-1717-1287-2C3698F458E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AC37EA-71DE-BF18-09C3-310EE9CCA394}"/>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6" name="Espace réservé du pied de page 5">
            <a:extLst>
              <a:ext uri="{FF2B5EF4-FFF2-40B4-BE49-F238E27FC236}">
                <a16:creationId xmlns:a16="http://schemas.microsoft.com/office/drawing/2014/main" id="{81F51EDD-C377-731B-2310-D77413062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3ECBF08-39A8-BE82-62A7-4299CC601F22}"/>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318068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9ADB3-CCD1-A81D-CBCF-253DA735DF3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7D07CF8-CAFE-C1FA-E2F3-6AD26F1284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7DCF7A1-E17D-3571-CA02-9F719525742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9316251-AE95-ABAE-BFE7-00275876E6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FE4D0B3-A871-3C93-8936-992B177D382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627D00C-50B3-21D9-D7D6-C979FF0E45DB}"/>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8" name="Espace réservé du pied de page 7">
            <a:extLst>
              <a:ext uri="{FF2B5EF4-FFF2-40B4-BE49-F238E27FC236}">
                <a16:creationId xmlns:a16="http://schemas.microsoft.com/office/drawing/2014/main" id="{0A406AE2-8FB3-8F7D-91BA-44B246092CD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4CDC1E6-2F34-7A34-379E-C8D6694708E7}"/>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122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B58C0-8AB6-3806-5DD3-9C29E16ADFE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3217790-C4A2-286E-9D52-C6659AE08B41}"/>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4" name="Espace réservé du pied de page 3">
            <a:extLst>
              <a:ext uri="{FF2B5EF4-FFF2-40B4-BE49-F238E27FC236}">
                <a16:creationId xmlns:a16="http://schemas.microsoft.com/office/drawing/2014/main" id="{91A2BF7C-3322-BB62-3D94-0B7E505DDFF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EE5080B-FFB4-5A44-F761-BBE6E4406580}"/>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4001308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345C8FF-643D-9CDD-FA8D-1F34338D0F82}"/>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3" name="Espace réservé du pied de page 2">
            <a:extLst>
              <a:ext uri="{FF2B5EF4-FFF2-40B4-BE49-F238E27FC236}">
                <a16:creationId xmlns:a16="http://schemas.microsoft.com/office/drawing/2014/main" id="{FA1AFE4A-302D-C62D-6209-12AF412F28C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20191CE-9D09-F4AE-D2A8-9CF5E3BF65E3}"/>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243333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23CB7-A2B0-FD55-27C6-E77696C273E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5457C79-3045-00C0-B84E-A251787C0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8EF88B1-95F3-DEF6-E7C8-BB776FCFB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A931F7-6CA7-863E-EF49-009BAF2E66B7}"/>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6" name="Espace réservé du pied de page 5">
            <a:extLst>
              <a:ext uri="{FF2B5EF4-FFF2-40B4-BE49-F238E27FC236}">
                <a16:creationId xmlns:a16="http://schemas.microsoft.com/office/drawing/2014/main" id="{6D9C5E90-4932-8753-D589-AD6114736AF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C0A53C-B256-1BE9-FB21-3DF68A243E1F}"/>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1507857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7A3F8-4F2E-93FA-F7BC-98250B06C57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1083F15-F2D1-5B0F-B7A6-AC2D0C97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E2D8B77-4B3B-ACA2-675A-DCACE09F2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D9E40F9-F15D-C877-0952-FDAD134B9F5F}"/>
              </a:ext>
            </a:extLst>
          </p:cNvPr>
          <p:cNvSpPr>
            <a:spLocks noGrp="1"/>
          </p:cNvSpPr>
          <p:nvPr>
            <p:ph type="dt" sz="half" idx="10"/>
          </p:nvPr>
        </p:nvSpPr>
        <p:spPr/>
        <p:txBody>
          <a:bodyPr/>
          <a:lstStyle/>
          <a:p>
            <a:fld id="{7A1EBE47-CE30-D242-91EE-31BAFEE844D1}" type="datetimeFigureOut">
              <a:rPr lang="fr-FR" smtClean="0"/>
              <a:t>20/05/2024</a:t>
            </a:fld>
            <a:endParaRPr lang="fr-FR"/>
          </a:p>
        </p:txBody>
      </p:sp>
      <p:sp>
        <p:nvSpPr>
          <p:cNvPr id="6" name="Espace réservé du pied de page 5">
            <a:extLst>
              <a:ext uri="{FF2B5EF4-FFF2-40B4-BE49-F238E27FC236}">
                <a16:creationId xmlns:a16="http://schemas.microsoft.com/office/drawing/2014/main" id="{691D070B-3CBF-9A5C-48FA-CF608FBF288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06A63E8-B2CC-B778-6633-1328356A251B}"/>
              </a:ext>
            </a:extLst>
          </p:cNvPr>
          <p:cNvSpPr>
            <a:spLocks noGrp="1"/>
          </p:cNvSpPr>
          <p:nvPr>
            <p:ph type="sldNum" sz="quarter" idx="12"/>
          </p:nvPr>
        </p:nvSpPr>
        <p:spPr/>
        <p:txBody>
          <a:bodyPr/>
          <a:lstStyle/>
          <a:p>
            <a:fld id="{AABF9877-7E2C-1349-85DD-140B9CA599B4}" type="slidenum">
              <a:rPr lang="fr-FR" smtClean="0"/>
              <a:t>‹N°›</a:t>
            </a:fld>
            <a:endParaRPr lang="fr-FR"/>
          </a:p>
        </p:txBody>
      </p:sp>
    </p:spTree>
    <p:extLst>
      <p:ext uri="{BB962C8B-B14F-4D97-AF65-F5344CB8AC3E}">
        <p14:creationId xmlns:p14="http://schemas.microsoft.com/office/powerpoint/2010/main" val="273027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5038F02-464E-B4DD-0E95-012E7B0D54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80E6DC6-2489-E205-1AA0-79D36B3558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C371BF-D921-FBAB-24EC-C4DAA9ECE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EBE47-CE30-D242-91EE-31BAFEE844D1}" type="datetimeFigureOut">
              <a:rPr lang="fr-FR" smtClean="0"/>
              <a:t>20/05/2024</a:t>
            </a:fld>
            <a:endParaRPr lang="fr-FR"/>
          </a:p>
        </p:txBody>
      </p:sp>
      <p:sp>
        <p:nvSpPr>
          <p:cNvPr id="5" name="Espace réservé du pied de page 4">
            <a:extLst>
              <a:ext uri="{FF2B5EF4-FFF2-40B4-BE49-F238E27FC236}">
                <a16:creationId xmlns:a16="http://schemas.microsoft.com/office/drawing/2014/main" id="{661A399B-29D6-0BD8-1B66-7A30565E7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65B9230-E973-360E-0CC6-F7FAE16BB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9877-7E2C-1349-85DD-140B9CA599B4}" type="slidenum">
              <a:rPr lang="fr-FR" smtClean="0"/>
              <a:t>‹N°›</a:t>
            </a:fld>
            <a:endParaRPr lang="fr-FR"/>
          </a:p>
        </p:txBody>
      </p:sp>
    </p:spTree>
    <p:extLst>
      <p:ext uri="{BB962C8B-B14F-4D97-AF65-F5344CB8AC3E}">
        <p14:creationId xmlns:p14="http://schemas.microsoft.com/office/powerpoint/2010/main" val="18655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7.xml"/><Relationship Id="rId16"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2224898A-7153-6DDA-B1CB-08E7A9A8C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685" y="252896"/>
            <a:ext cx="2323272" cy="760171"/>
          </a:xfrm>
          <a:prstGeom prst="rect">
            <a:avLst/>
          </a:prstGeom>
        </p:spPr>
      </p:pic>
      <p:sp>
        <p:nvSpPr>
          <p:cNvPr id="8" name="ZoneTexte 7">
            <a:extLst>
              <a:ext uri="{FF2B5EF4-FFF2-40B4-BE49-F238E27FC236}">
                <a16:creationId xmlns:a16="http://schemas.microsoft.com/office/drawing/2014/main" id="{71E78EA9-12E2-CE48-2B66-A0992BF00A44}"/>
              </a:ext>
            </a:extLst>
          </p:cNvPr>
          <p:cNvSpPr txBox="1"/>
          <p:nvPr/>
        </p:nvSpPr>
        <p:spPr>
          <a:xfrm>
            <a:off x="1356167" y="1308871"/>
            <a:ext cx="9479666" cy="1569660"/>
          </a:xfrm>
          <a:prstGeom prst="rect">
            <a:avLst/>
          </a:prstGeom>
          <a:gradFill>
            <a:gsLst>
              <a:gs pos="6000">
                <a:srgbClr val="002060"/>
              </a:gs>
              <a:gs pos="48000">
                <a:schemeClr val="accent1">
                  <a:lumMod val="97000"/>
                  <a:lumOff val="3000"/>
                </a:schemeClr>
              </a:gs>
              <a:gs pos="100000">
                <a:schemeClr val="accent1">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wrap="square" rtlCol="0">
            <a:spAutoFit/>
            <a:scene3d>
              <a:camera prst="orthographicFront">
                <a:rot lat="0" lon="20999988" rev="0"/>
              </a:camera>
              <a:lightRig rig="threePt" dir="t">
                <a:rot lat="0" lon="0" rev="1800000"/>
              </a:lightRig>
            </a:scene3d>
            <a:sp3d z="31750" extrusionH="57150" contourW="12700">
              <a:bevelT w="38100" h="38100" prst="convex"/>
              <a:bevelB w="69850" h="69850" prst="divot"/>
              <a:extrusionClr>
                <a:schemeClr val="accent2"/>
              </a:extrusionClr>
              <a:contourClr>
                <a:schemeClr val="accent1"/>
              </a:contourClr>
            </a:sp3d>
          </a:bodyPr>
          <a:lstStyle/>
          <a:p>
            <a:pPr algn="ctr"/>
            <a:r>
              <a:rPr lang="fr-FR" sz="3200" dirty="0">
                <a:effectLst>
                  <a:outerShdw blurRad="50800" dist="38100" dir="5400000" algn="t" rotWithShape="0">
                    <a:prstClr val="black">
                      <a:alpha val="40000"/>
                    </a:prstClr>
                  </a:outerShdw>
                </a:effectLst>
                <a:latin typeface="CMSS12"/>
              </a:rPr>
              <a:t>MO102 : </a:t>
            </a:r>
          </a:p>
          <a:p>
            <a:pPr algn="ctr"/>
            <a:r>
              <a:rPr lang="fr-FR" sz="3200" dirty="0">
                <a:effectLst>
                  <a:outerShdw blurRad="50800" dist="38100" dir="5400000" algn="t" rotWithShape="0">
                    <a:prstClr val="black">
                      <a:alpha val="40000"/>
                    </a:prstClr>
                  </a:outerShdw>
                </a:effectLst>
                <a:latin typeface="CMSS12"/>
              </a:rPr>
              <a:t>Recherche opérationnelle : Optimisation dans les réseaux </a:t>
            </a:r>
            <a:endParaRPr lang="fr-FR" sz="2800" dirty="0">
              <a:effectLst>
                <a:outerShdw blurRad="50800" dist="38100" dir="5400000" algn="t" rotWithShape="0">
                  <a:prstClr val="black">
                    <a:alpha val="40000"/>
                  </a:prstClr>
                </a:outerShdw>
              </a:effectLst>
            </a:endParaRPr>
          </a:p>
        </p:txBody>
      </p:sp>
      <p:sp>
        <p:nvSpPr>
          <p:cNvPr id="11" name="ZoneTexte 10">
            <a:extLst>
              <a:ext uri="{FF2B5EF4-FFF2-40B4-BE49-F238E27FC236}">
                <a16:creationId xmlns:a16="http://schemas.microsoft.com/office/drawing/2014/main" id="{71475AB1-8E81-4C09-4E13-E4E5C5E09197}"/>
              </a:ext>
            </a:extLst>
          </p:cNvPr>
          <p:cNvSpPr txBox="1"/>
          <p:nvPr/>
        </p:nvSpPr>
        <p:spPr>
          <a:xfrm>
            <a:off x="320634" y="5934670"/>
            <a:ext cx="1531917" cy="369332"/>
          </a:xfrm>
          <a:prstGeom prst="rect">
            <a:avLst/>
          </a:prstGeom>
          <a:noFill/>
        </p:spPr>
        <p:txBody>
          <a:bodyPr wrap="square" rtlCol="0">
            <a:spAutoFit/>
          </a:bodyPr>
          <a:lstStyle/>
          <a:p>
            <a:r>
              <a:rPr lang="fr-FR" dirty="0"/>
              <a:t>Présenté par :</a:t>
            </a:r>
          </a:p>
        </p:txBody>
      </p:sp>
      <p:sp>
        <p:nvSpPr>
          <p:cNvPr id="12" name="ZoneTexte 11">
            <a:extLst>
              <a:ext uri="{FF2B5EF4-FFF2-40B4-BE49-F238E27FC236}">
                <a16:creationId xmlns:a16="http://schemas.microsoft.com/office/drawing/2014/main" id="{ADF76FB3-289D-E4AA-88B9-5A669F412DB1}"/>
              </a:ext>
            </a:extLst>
          </p:cNvPr>
          <p:cNvSpPr txBox="1"/>
          <p:nvPr/>
        </p:nvSpPr>
        <p:spPr>
          <a:xfrm>
            <a:off x="7596809" y="5934670"/>
            <a:ext cx="1944756" cy="369332"/>
          </a:xfrm>
          <a:prstGeom prst="rect">
            <a:avLst/>
          </a:prstGeom>
          <a:noFill/>
        </p:spPr>
        <p:txBody>
          <a:bodyPr wrap="square" rtlCol="0">
            <a:spAutoFit/>
          </a:bodyPr>
          <a:lstStyle/>
          <a:p>
            <a:r>
              <a:rPr lang="fr-FR" dirty="0"/>
              <a:t>Projet tutoré par :</a:t>
            </a:r>
          </a:p>
        </p:txBody>
      </p:sp>
      <p:pic>
        <p:nvPicPr>
          <p:cNvPr id="14" name="Image 13" descr="Une image contenant texte, logo, cercle, Police&#10;&#10;Description générée automatiquement">
            <a:extLst>
              <a:ext uri="{FF2B5EF4-FFF2-40B4-BE49-F238E27FC236}">
                <a16:creationId xmlns:a16="http://schemas.microsoft.com/office/drawing/2014/main" id="{B12ED96B-9019-A0DD-73F7-8930090068E4}"/>
              </a:ext>
            </a:extLst>
          </p:cNvPr>
          <p:cNvPicPr>
            <a:picLocks noChangeAspect="1"/>
          </p:cNvPicPr>
          <p:nvPr/>
        </p:nvPicPr>
        <p:blipFill rotWithShape="1">
          <a:blip r:embed="rId4"/>
          <a:srcRect l="2492" t="1866" r="2340"/>
          <a:stretch/>
        </p:blipFill>
        <p:spPr>
          <a:xfrm>
            <a:off x="4377359" y="3032414"/>
            <a:ext cx="3642125" cy="2516715"/>
          </a:xfrm>
          <a:prstGeom prst="rect">
            <a:avLst/>
          </a:prstGeom>
        </p:spPr>
      </p:pic>
      <p:sp>
        <p:nvSpPr>
          <p:cNvPr id="15" name="ZoneTexte 14">
            <a:extLst>
              <a:ext uri="{FF2B5EF4-FFF2-40B4-BE49-F238E27FC236}">
                <a16:creationId xmlns:a16="http://schemas.microsoft.com/office/drawing/2014/main" id="{2C16B6F0-DD9D-0F27-CC6E-FA67F8FC4823}"/>
              </a:ext>
            </a:extLst>
          </p:cNvPr>
          <p:cNvSpPr txBox="1"/>
          <p:nvPr/>
        </p:nvSpPr>
        <p:spPr>
          <a:xfrm>
            <a:off x="1783965" y="5958773"/>
            <a:ext cx="2323272" cy="646331"/>
          </a:xfrm>
          <a:prstGeom prst="rect">
            <a:avLst/>
          </a:prstGeom>
          <a:noFill/>
        </p:spPr>
        <p:txBody>
          <a:bodyPr wrap="square" rtlCol="0">
            <a:spAutoFit/>
          </a:bodyPr>
          <a:lstStyle/>
          <a:p>
            <a:pPr marL="285750" indent="-285750">
              <a:buFont typeface="Wingdings" pitchFamily="2" charset="2"/>
              <a:buChar char="v"/>
            </a:pPr>
            <a:r>
              <a:rPr lang="fr-FR" dirty="0"/>
              <a:t>DJOKO Paul-Henri </a:t>
            </a:r>
          </a:p>
          <a:p>
            <a:pPr marL="285750" indent="-285750">
              <a:buFont typeface="Wingdings" pitchFamily="2" charset="2"/>
              <a:buChar char="v"/>
            </a:pPr>
            <a:r>
              <a:rPr lang="fr-FR" dirty="0"/>
              <a:t>TRAORE Abdoulaye</a:t>
            </a:r>
          </a:p>
        </p:txBody>
      </p:sp>
      <p:sp>
        <p:nvSpPr>
          <p:cNvPr id="16" name="ZoneTexte 15">
            <a:extLst>
              <a:ext uri="{FF2B5EF4-FFF2-40B4-BE49-F238E27FC236}">
                <a16:creationId xmlns:a16="http://schemas.microsoft.com/office/drawing/2014/main" id="{F37CE9B1-4548-AC54-CF1B-FB08720336F1}"/>
              </a:ext>
            </a:extLst>
          </p:cNvPr>
          <p:cNvSpPr txBox="1"/>
          <p:nvPr/>
        </p:nvSpPr>
        <p:spPr>
          <a:xfrm>
            <a:off x="9382539" y="5958773"/>
            <a:ext cx="2663687" cy="369332"/>
          </a:xfrm>
          <a:prstGeom prst="rect">
            <a:avLst/>
          </a:prstGeom>
          <a:noFill/>
        </p:spPr>
        <p:txBody>
          <a:bodyPr wrap="square" rtlCol="0">
            <a:spAutoFit/>
          </a:bodyPr>
          <a:lstStyle/>
          <a:p>
            <a:pPr marL="285750" indent="-285750">
              <a:buFont typeface="Wingdings" pitchFamily="2" charset="2"/>
              <a:buChar char="v"/>
            </a:pPr>
            <a:r>
              <a:rPr lang="fr-FR" dirty="0"/>
              <a:t>Natalia Jorquera-Bravo</a:t>
            </a:r>
          </a:p>
        </p:txBody>
      </p:sp>
      <p:sp>
        <p:nvSpPr>
          <p:cNvPr id="2" name="ZoneTexte 1">
            <a:extLst>
              <a:ext uri="{FF2B5EF4-FFF2-40B4-BE49-F238E27FC236}">
                <a16:creationId xmlns:a16="http://schemas.microsoft.com/office/drawing/2014/main" id="{20730706-4032-DA14-0F82-EE3113F05309}"/>
              </a:ext>
            </a:extLst>
          </p:cNvPr>
          <p:cNvSpPr txBox="1"/>
          <p:nvPr/>
        </p:nvSpPr>
        <p:spPr>
          <a:xfrm>
            <a:off x="9077902" y="448315"/>
            <a:ext cx="2968324" cy="369332"/>
          </a:xfrm>
          <a:prstGeom prst="rect">
            <a:avLst/>
          </a:prstGeom>
          <a:noFill/>
        </p:spPr>
        <p:txBody>
          <a:bodyPr wrap="square" rtlCol="0">
            <a:spAutoFit/>
          </a:bodyPr>
          <a:lstStyle/>
          <a:p>
            <a:r>
              <a:rPr lang="fr-FR" dirty="0"/>
              <a:t>Année scolaire : 2023-2024</a:t>
            </a:r>
          </a:p>
        </p:txBody>
      </p:sp>
      <p:sp>
        <p:nvSpPr>
          <p:cNvPr id="3" name="ZoneTexte 2">
            <a:extLst>
              <a:ext uri="{FF2B5EF4-FFF2-40B4-BE49-F238E27FC236}">
                <a16:creationId xmlns:a16="http://schemas.microsoft.com/office/drawing/2014/main" id="{4C29B318-4037-E04D-271A-90A8BEB3E360}"/>
              </a:ext>
            </a:extLst>
          </p:cNvPr>
          <p:cNvSpPr txBox="1"/>
          <p:nvPr/>
        </p:nvSpPr>
        <p:spPr>
          <a:xfrm>
            <a:off x="0" y="5549128"/>
            <a:ext cx="12192000" cy="369332"/>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endParaRPr lang="fr-FR" dirty="0"/>
          </a:p>
        </p:txBody>
      </p:sp>
      <p:sp>
        <p:nvSpPr>
          <p:cNvPr id="5" name="ZoneTexte 4">
            <a:extLst>
              <a:ext uri="{FF2B5EF4-FFF2-40B4-BE49-F238E27FC236}">
                <a16:creationId xmlns:a16="http://schemas.microsoft.com/office/drawing/2014/main" id="{BD334A61-261C-6BFA-072A-D30D4AFFFB24}"/>
              </a:ext>
            </a:extLst>
          </p:cNvPr>
          <p:cNvSpPr txBox="1"/>
          <p:nvPr/>
        </p:nvSpPr>
        <p:spPr>
          <a:xfrm>
            <a:off x="4726330" y="5958773"/>
            <a:ext cx="2251386" cy="369332"/>
          </a:xfrm>
          <a:prstGeom prst="rect">
            <a:avLst/>
          </a:prstGeom>
          <a:noFill/>
        </p:spPr>
        <p:txBody>
          <a:bodyPr wrap="none" rtlCol="0">
            <a:spAutoFit/>
          </a:bodyPr>
          <a:lstStyle/>
          <a:p>
            <a:r>
              <a:rPr lang="fr-FR" dirty="0"/>
              <a:t>Date : 07 Février 2024</a:t>
            </a:r>
          </a:p>
        </p:txBody>
      </p:sp>
    </p:spTree>
    <p:extLst>
      <p:ext uri="{BB962C8B-B14F-4D97-AF65-F5344CB8AC3E}">
        <p14:creationId xmlns:p14="http://schemas.microsoft.com/office/powerpoint/2010/main" val="1155230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F1C6-219A-4656-C44E-74006C9C27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5A8A4-0345-2AF7-AA12-F373C47D89A6}"/>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Principe de fonctionnement : Algorithme de Dijkstra</a:t>
            </a:r>
          </a:p>
        </p:txBody>
      </p:sp>
      <p:sp>
        <p:nvSpPr>
          <p:cNvPr id="4" name="ZoneTexte 3">
            <a:extLst>
              <a:ext uri="{FF2B5EF4-FFF2-40B4-BE49-F238E27FC236}">
                <a16:creationId xmlns:a16="http://schemas.microsoft.com/office/drawing/2014/main" id="{7BAAAD93-09EE-9F79-B01C-653DF97E7B03}"/>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9/25       </a:t>
            </a:r>
          </a:p>
        </p:txBody>
      </p:sp>
      <p:sp>
        <p:nvSpPr>
          <p:cNvPr id="7" name="ZoneTexte 6">
            <a:extLst>
              <a:ext uri="{FF2B5EF4-FFF2-40B4-BE49-F238E27FC236}">
                <a16:creationId xmlns:a16="http://schemas.microsoft.com/office/drawing/2014/main" id="{4A800FC9-5DAE-FB79-056B-C3BE2FA4D8B8}"/>
              </a:ext>
            </a:extLst>
          </p:cNvPr>
          <p:cNvSpPr txBox="1"/>
          <p:nvPr/>
        </p:nvSpPr>
        <p:spPr>
          <a:xfrm>
            <a:off x="708660" y="5543550"/>
            <a:ext cx="9132570" cy="369332"/>
          </a:xfrm>
          <a:prstGeom prst="rect">
            <a:avLst/>
          </a:prstGeom>
          <a:noFill/>
        </p:spPr>
        <p:txBody>
          <a:bodyPr wrap="square" rtlCol="0">
            <a:spAutoFit/>
          </a:bodyPr>
          <a:lstStyle/>
          <a:p>
            <a:pPr algn="ctr"/>
            <a:r>
              <a:rPr lang="fr-FR" sz="1800" dirty="0">
                <a:effectLst/>
                <a:latin typeface="CMSS10"/>
              </a:rPr>
              <a:t>La validité du résultat fourni par l’algorithme est garantie si les coûts sont tous positifs !!!</a:t>
            </a:r>
            <a:endParaRPr lang="fr-FR" dirty="0">
              <a:effectLst/>
            </a:endParaRPr>
          </a:p>
        </p:txBody>
      </p:sp>
      <p:pic>
        <p:nvPicPr>
          <p:cNvPr id="6" name="Image 5" descr="Une image contenant texte, diagramme, Police, capture d’écran&#10;&#10;Description générée automatiquement">
            <a:extLst>
              <a:ext uri="{FF2B5EF4-FFF2-40B4-BE49-F238E27FC236}">
                <a16:creationId xmlns:a16="http://schemas.microsoft.com/office/drawing/2014/main" id="{7421BBFE-8278-ACAF-2E17-A06BEB94DC3A}"/>
              </a:ext>
            </a:extLst>
          </p:cNvPr>
          <p:cNvPicPr>
            <a:picLocks noChangeAspect="1"/>
          </p:cNvPicPr>
          <p:nvPr/>
        </p:nvPicPr>
        <p:blipFill>
          <a:blip r:embed="rId3"/>
          <a:stretch>
            <a:fillRect/>
          </a:stretch>
        </p:blipFill>
        <p:spPr>
          <a:xfrm>
            <a:off x="0" y="1475792"/>
            <a:ext cx="6096000" cy="3541368"/>
          </a:xfrm>
          <a:prstGeom prst="rect">
            <a:avLst/>
          </a:prstGeom>
        </p:spPr>
      </p:pic>
      <p:pic>
        <p:nvPicPr>
          <p:cNvPr id="10" name="Image 9" descr="Une image contenant texte, Police, ligne, diagramme&#10;&#10;Description générée automatiquement">
            <a:extLst>
              <a:ext uri="{FF2B5EF4-FFF2-40B4-BE49-F238E27FC236}">
                <a16:creationId xmlns:a16="http://schemas.microsoft.com/office/drawing/2014/main" id="{32AA8A7F-2236-570B-5BD3-84AC9C9C8F2A}"/>
              </a:ext>
            </a:extLst>
          </p:cNvPr>
          <p:cNvPicPr>
            <a:picLocks noChangeAspect="1"/>
          </p:cNvPicPr>
          <p:nvPr/>
        </p:nvPicPr>
        <p:blipFill>
          <a:blip r:embed="rId4"/>
          <a:stretch>
            <a:fillRect/>
          </a:stretch>
        </p:blipFill>
        <p:spPr>
          <a:xfrm>
            <a:off x="6096000" y="1364841"/>
            <a:ext cx="5577840" cy="3454038"/>
          </a:xfrm>
          <a:prstGeom prst="rect">
            <a:avLst/>
          </a:prstGeom>
        </p:spPr>
      </p:pic>
    </p:spTree>
    <p:extLst>
      <p:ext uri="{BB962C8B-B14F-4D97-AF65-F5344CB8AC3E}">
        <p14:creationId xmlns:p14="http://schemas.microsoft.com/office/powerpoint/2010/main" val="20774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385D82-1940-83DE-ACE9-D8E0DA9FA6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4959B3-37B2-1C99-F23B-24AB778E23C2}"/>
              </a:ext>
            </a:extLst>
          </p:cNvPr>
          <p:cNvSpPr>
            <a:spLocks noGrp="1"/>
          </p:cNvSpPr>
          <p:nvPr>
            <p:ph type="title"/>
          </p:nvPr>
        </p:nvSpPr>
        <p:spPr>
          <a:xfrm>
            <a:off x="0" y="0"/>
            <a:ext cx="12192000" cy="838451"/>
          </a:xfrm>
          <a:solidFill>
            <a:srgbClr val="002060"/>
          </a:solidFill>
        </p:spPr>
        <p:txBody>
          <a:bodyPr>
            <a:normAutofit fontScale="90000"/>
          </a:bodyPr>
          <a:lstStyle/>
          <a:p>
            <a:pPr algn="ctr"/>
            <a:r>
              <a:rPr lang="fr-FR" dirty="0">
                <a:solidFill>
                  <a:schemeClr val="bg1"/>
                </a:solidFill>
              </a:rPr>
              <a:t>Principe de fonctionnement : Algorithme de Bellman-Ford</a:t>
            </a:r>
          </a:p>
        </p:txBody>
      </p:sp>
      <p:sp>
        <p:nvSpPr>
          <p:cNvPr id="4" name="ZoneTexte 3">
            <a:extLst>
              <a:ext uri="{FF2B5EF4-FFF2-40B4-BE49-F238E27FC236}">
                <a16:creationId xmlns:a16="http://schemas.microsoft.com/office/drawing/2014/main" id="{4C4DEF75-D51E-3474-5952-32FDE993B9A2}"/>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10/25       </a:t>
            </a:r>
          </a:p>
        </p:txBody>
      </p:sp>
      <p:sp>
        <p:nvSpPr>
          <p:cNvPr id="7" name="ZoneTexte 6">
            <a:extLst>
              <a:ext uri="{FF2B5EF4-FFF2-40B4-BE49-F238E27FC236}">
                <a16:creationId xmlns:a16="http://schemas.microsoft.com/office/drawing/2014/main" id="{22D2575A-4A4E-6C3C-B850-D9CAE5D3DB02}"/>
              </a:ext>
            </a:extLst>
          </p:cNvPr>
          <p:cNvSpPr txBox="1"/>
          <p:nvPr/>
        </p:nvSpPr>
        <p:spPr>
          <a:xfrm>
            <a:off x="445770" y="3587061"/>
            <a:ext cx="3211830" cy="2862322"/>
          </a:xfrm>
          <a:prstGeom prst="rect">
            <a:avLst/>
          </a:prstGeom>
          <a:noFill/>
        </p:spPr>
        <p:txBody>
          <a:bodyPr wrap="square" rtlCol="0">
            <a:spAutoFit/>
          </a:bodyPr>
          <a:lstStyle/>
          <a:p>
            <a:r>
              <a:rPr lang="fr-FR" u="sng" dirty="0"/>
              <a:t>C</a:t>
            </a:r>
            <a:r>
              <a:rPr lang="fr-FR" u="sng" dirty="0">
                <a:effectLst/>
              </a:rPr>
              <a:t>omplexité</a:t>
            </a:r>
          </a:p>
          <a:p>
            <a:endParaRPr lang="fr-FR" dirty="0">
              <a:effectLst/>
            </a:endParaRPr>
          </a:p>
          <a:p>
            <a:pPr marL="285750" indent="-285750">
              <a:buFont typeface="Wingdings" pitchFamily="2" charset="2"/>
              <a:buChar char="Ø"/>
            </a:pPr>
            <a:r>
              <a:rPr lang="fr-FR" dirty="0">
                <a:effectLst/>
              </a:rPr>
              <a:t>Algorithme de Dijkstra  </a:t>
            </a:r>
          </a:p>
          <a:p>
            <a:r>
              <a:rPr lang="fr-FR" dirty="0">
                <a:effectLst/>
              </a:rPr>
              <a:t>      O( a + n*log(n) )</a:t>
            </a:r>
          </a:p>
          <a:p>
            <a:r>
              <a:rPr lang="fr-FR" dirty="0"/>
              <a:t> </a:t>
            </a:r>
          </a:p>
          <a:p>
            <a:pPr marL="285750" indent="-285750">
              <a:buFont typeface="Wingdings" pitchFamily="2" charset="2"/>
              <a:buChar char="Ø"/>
            </a:pPr>
            <a:r>
              <a:rPr lang="fr-FR" dirty="0">
                <a:effectLst/>
              </a:rPr>
              <a:t>Algorithme de Bellman-Ford</a:t>
            </a:r>
            <a:endParaRPr lang="fr-FR" dirty="0"/>
          </a:p>
          <a:p>
            <a:r>
              <a:rPr lang="fr-FR" dirty="0">
                <a:effectLst/>
              </a:rPr>
              <a:t>     O( a*n )</a:t>
            </a:r>
          </a:p>
          <a:p>
            <a:endParaRPr lang="fr-FR" dirty="0">
              <a:effectLst/>
            </a:endParaRPr>
          </a:p>
          <a:p>
            <a:pPr marL="285750" indent="-285750">
              <a:buFont typeface="Arial" panose="020B0604020202020204" pitchFamily="34" charset="0"/>
              <a:buChar char="•"/>
            </a:pPr>
            <a:r>
              <a:rPr lang="fr-FR" dirty="0">
                <a:effectLst/>
              </a:rPr>
              <a:t>n : nombre de sommets </a:t>
            </a:r>
          </a:p>
          <a:p>
            <a:pPr marL="285750" indent="-285750">
              <a:buFont typeface="Arial" panose="020B0604020202020204" pitchFamily="34" charset="0"/>
              <a:buChar char="•"/>
            </a:pPr>
            <a:r>
              <a:rPr lang="fr-FR" dirty="0">
                <a:effectLst/>
              </a:rPr>
              <a:t>a: nombre d’arcs</a:t>
            </a:r>
          </a:p>
        </p:txBody>
      </p:sp>
      <p:pic>
        <p:nvPicPr>
          <p:cNvPr id="5" name="Image 4" descr="Une image contenant texte, Police, capture d’écran, blanc&#10;&#10;Description générée automatiquement">
            <a:extLst>
              <a:ext uri="{FF2B5EF4-FFF2-40B4-BE49-F238E27FC236}">
                <a16:creationId xmlns:a16="http://schemas.microsoft.com/office/drawing/2014/main" id="{96ABC761-9CB6-B551-FA4D-7D277711AF81}"/>
              </a:ext>
            </a:extLst>
          </p:cNvPr>
          <p:cNvPicPr>
            <a:picLocks noChangeAspect="1"/>
          </p:cNvPicPr>
          <p:nvPr/>
        </p:nvPicPr>
        <p:blipFill>
          <a:blip r:embed="rId3"/>
          <a:stretch>
            <a:fillRect/>
          </a:stretch>
        </p:blipFill>
        <p:spPr>
          <a:xfrm>
            <a:off x="339090" y="838451"/>
            <a:ext cx="5433060" cy="2590549"/>
          </a:xfrm>
          <a:prstGeom prst="rect">
            <a:avLst/>
          </a:prstGeom>
        </p:spPr>
      </p:pic>
      <p:sp>
        <p:nvSpPr>
          <p:cNvPr id="8" name="Rectangle 7">
            <a:extLst>
              <a:ext uri="{FF2B5EF4-FFF2-40B4-BE49-F238E27FC236}">
                <a16:creationId xmlns:a16="http://schemas.microsoft.com/office/drawing/2014/main" id="{7A79CD64-A096-4E2C-DAC9-05D432B77502}"/>
              </a:ext>
            </a:extLst>
          </p:cNvPr>
          <p:cNvSpPr/>
          <p:nvPr/>
        </p:nvSpPr>
        <p:spPr>
          <a:xfrm>
            <a:off x="339090" y="3587061"/>
            <a:ext cx="3318510" cy="28623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Une image contenant diagramme, ligne, texte, capture d’écran&#10;&#10;Description générée automatiquement">
            <a:extLst>
              <a:ext uri="{FF2B5EF4-FFF2-40B4-BE49-F238E27FC236}">
                <a16:creationId xmlns:a16="http://schemas.microsoft.com/office/drawing/2014/main" id="{DEB23084-C459-88E5-8B94-7CB13922BD3D}"/>
              </a:ext>
            </a:extLst>
          </p:cNvPr>
          <p:cNvPicPr>
            <a:picLocks noChangeAspect="1"/>
          </p:cNvPicPr>
          <p:nvPr/>
        </p:nvPicPr>
        <p:blipFill>
          <a:blip r:embed="rId4"/>
          <a:stretch>
            <a:fillRect/>
          </a:stretch>
        </p:blipFill>
        <p:spPr>
          <a:xfrm>
            <a:off x="5878830" y="1276098"/>
            <a:ext cx="5867400" cy="4507482"/>
          </a:xfrm>
          <a:prstGeom prst="rect">
            <a:avLst/>
          </a:prstGeom>
        </p:spPr>
      </p:pic>
    </p:spTree>
    <p:extLst>
      <p:ext uri="{BB962C8B-B14F-4D97-AF65-F5344CB8AC3E}">
        <p14:creationId xmlns:p14="http://schemas.microsoft.com/office/powerpoint/2010/main" val="18839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9C3CF1-A5CC-9B72-9F6C-1DAB4699272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EAB333-85B5-907E-6C47-E848C35AC176}"/>
              </a:ext>
            </a:extLst>
          </p:cNvPr>
          <p:cNvSpPr>
            <a:spLocks noGrp="1"/>
          </p:cNvSpPr>
          <p:nvPr>
            <p:ph type="title"/>
          </p:nvPr>
        </p:nvSpPr>
        <p:spPr>
          <a:xfrm>
            <a:off x="0" y="0"/>
            <a:ext cx="12192000" cy="838451"/>
          </a:xfrm>
          <a:solidFill>
            <a:srgbClr val="002060"/>
          </a:solidFill>
        </p:spPr>
        <p:txBody>
          <a:bodyPr>
            <a:normAutofit fontScale="90000"/>
          </a:bodyPr>
          <a:lstStyle/>
          <a:p>
            <a:pPr algn="ctr"/>
            <a:r>
              <a:rPr lang="fr-FR" dirty="0">
                <a:solidFill>
                  <a:schemeClr val="bg1"/>
                </a:solidFill>
              </a:rPr>
              <a:t>Principe de fonctionnement : Algorithme de Bellman-Ford</a:t>
            </a:r>
          </a:p>
        </p:txBody>
      </p:sp>
      <p:sp>
        <p:nvSpPr>
          <p:cNvPr id="4" name="ZoneTexte 3">
            <a:extLst>
              <a:ext uri="{FF2B5EF4-FFF2-40B4-BE49-F238E27FC236}">
                <a16:creationId xmlns:a16="http://schemas.microsoft.com/office/drawing/2014/main" id="{24777FF0-0377-7685-1E64-3C44F937BC06}"/>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11/25       </a:t>
            </a:r>
          </a:p>
        </p:txBody>
      </p:sp>
      <p:pic>
        <p:nvPicPr>
          <p:cNvPr id="19" name="Image 18" descr="Une image contenant diagramme, ligne, texte, croquis&#10;&#10;Description générée automatiquement">
            <a:extLst>
              <a:ext uri="{FF2B5EF4-FFF2-40B4-BE49-F238E27FC236}">
                <a16:creationId xmlns:a16="http://schemas.microsoft.com/office/drawing/2014/main" id="{2886062A-8048-49D6-2BC6-7D344EC1F77B}"/>
              </a:ext>
            </a:extLst>
          </p:cNvPr>
          <p:cNvPicPr>
            <a:picLocks noChangeAspect="1"/>
          </p:cNvPicPr>
          <p:nvPr/>
        </p:nvPicPr>
        <p:blipFill>
          <a:blip r:embed="rId3"/>
          <a:stretch>
            <a:fillRect/>
          </a:stretch>
        </p:blipFill>
        <p:spPr>
          <a:xfrm>
            <a:off x="91440" y="1418897"/>
            <a:ext cx="5257800" cy="4020206"/>
          </a:xfrm>
          <a:prstGeom prst="rect">
            <a:avLst/>
          </a:prstGeom>
        </p:spPr>
      </p:pic>
      <p:pic>
        <p:nvPicPr>
          <p:cNvPr id="21" name="Image 20" descr="Une image contenant diagramme, texte, ligne, Police&#10;&#10;Description générée automatiquement">
            <a:extLst>
              <a:ext uri="{FF2B5EF4-FFF2-40B4-BE49-F238E27FC236}">
                <a16:creationId xmlns:a16="http://schemas.microsoft.com/office/drawing/2014/main" id="{4EB66B2D-4EAD-6B68-40EF-664B44884034}"/>
              </a:ext>
            </a:extLst>
          </p:cNvPr>
          <p:cNvPicPr>
            <a:picLocks noChangeAspect="1"/>
          </p:cNvPicPr>
          <p:nvPr/>
        </p:nvPicPr>
        <p:blipFill>
          <a:blip r:embed="rId4"/>
          <a:stretch>
            <a:fillRect/>
          </a:stretch>
        </p:blipFill>
        <p:spPr>
          <a:xfrm>
            <a:off x="5958840" y="1510338"/>
            <a:ext cx="5497830" cy="4020206"/>
          </a:xfrm>
          <a:prstGeom prst="rect">
            <a:avLst/>
          </a:prstGeom>
        </p:spPr>
      </p:pic>
    </p:spTree>
    <p:extLst>
      <p:ext uri="{BB962C8B-B14F-4D97-AF65-F5344CB8AC3E}">
        <p14:creationId xmlns:p14="http://schemas.microsoft.com/office/powerpoint/2010/main" val="302077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F44FBF-FBEF-3C86-E080-50300F70E6C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1F2267-5D18-86C3-D2BA-8A612721A5CD}"/>
              </a:ext>
            </a:extLst>
          </p:cNvPr>
          <p:cNvSpPr>
            <a:spLocks noGrp="1"/>
          </p:cNvSpPr>
          <p:nvPr>
            <p:ph type="title"/>
          </p:nvPr>
        </p:nvSpPr>
        <p:spPr>
          <a:xfrm>
            <a:off x="0" y="0"/>
            <a:ext cx="12192000" cy="838451"/>
          </a:xfrm>
          <a:solidFill>
            <a:srgbClr val="002060"/>
          </a:solidFill>
        </p:spPr>
        <p:txBody>
          <a:bodyPr>
            <a:normAutofit fontScale="90000"/>
          </a:bodyPr>
          <a:lstStyle/>
          <a:p>
            <a:pPr algn="ctr"/>
            <a:r>
              <a:rPr lang="fr-FR" dirty="0">
                <a:solidFill>
                  <a:schemeClr val="bg1"/>
                </a:solidFill>
              </a:rPr>
              <a:t>Principe de fonctionnement : Algorithme de Bellman-Ford</a:t>
            </a:r>
          </a:p>
        </p:txBody>
      </p:sp>
      <p:sp>
        <p:nvSpPr>
          <p:cNvPr id="4" name="ZoneTexte 3">
            <a:extLst>
              <a:ext uri="{FF2B5EF4-FFF2-40B4-BE49-F238E27FC236}">
                <a16:creationId xmlns:a16="http://schemas.microsoft.com/office/drawing/2014/main" id="{846A2668-E078-8448-B14D-C4E15567EFDB}"/>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12/25      </a:t>
            </a:r>
          </a:p>
        </p:txBody>
      </p:sp>
      <p:pic>
        <p:nvPicPr>
          <p:cNvPr id="5" name="Image 4" descr="Une image contenant texte, diagramme, ligne, Police&#10;&#10;Description générée automatiquement">
            <a:extLst>
              <a:ext uri="{FF2B5EF4-FFF2-40B4-BE49-F238E27FC236}">
                <a16:creationId xmlns:a16="http://schemas.microsoft.com/office/drawing/2014/main" id="{E2C32F72-4CF2-0059-B178-4BD18CCE9945}"/>
              </a:ext>
            </a:extLst>
          </p:cNvPr>
          <p:cNvPicPr>
            <a:picLocks noChangeAspect="1"/>
          </p:cNvPicPr>
          <p:nvPr/>
        </p:nvPicPr>
        <p:blipFill>
          <a:blip r:embed="rId3"/>
          <a:stretch>
            <a:fillRect/>
          </a:stretch>
        </p:blipFill>
        <p:spPr>
          <a:xfrm>
            <a:off x="162420" y="1533196"/>
            <a:ext cx="5152530" cy="4020206"/>
          </a:xfrm>
          <a:prstGeom prst="rect">
            <a:avLst/>
          </a:prstGeom>
        </p:spPr>
      </p:pic>
      <p:pic>
        <p:nvPicPr>
          <p:cNvPr id="7" name="Image 6" descr="Une image contenant diagramme, texte, Police, ligne&#10;&#10;Description générée automatiquement">
            <a:extLst>
              <a:ext uri="{FF2B5EF4-FFF2-40B4-BE49-F238E27FC236}">
                <a16:creationId xmlns:a16="http://schemas.microsoft.com/office/drawing/2014/main" id="{31A192F6-5A7C-F295-920A-FACE178578C0}"/>
              </a:ext>
            </a:extLst>
          </p:cNvPr>
          <p:cNvPicPr>
            <a:picLocks noChangeAspect="1"/>
          </p:cNvPicPr>
          <p:nvPr/>
        </p:nvPicPr>
        <p:blipFill>
          <a:blip r:embed="rId4"/>
          <a:stretch>
            <a:fillRect/>
          </a:stretch>
        </p:blipFill>
        <p:spPr>
          <a:xfrm>
            <a:off x="5981700" y="1533196"/>
            <a:ext cx="5152530" cy="4020206"/>
          </a:xfrm>
          <a:prstGeom prst="rect">
            <a:avLst/>
          </a:prstGeom>
        </p:spPr>
      </p:pic>
    </p:spTree>
    <p:extLst>
      <p:ext uri="{BB962C8B-B14F-4D97-AF65-F5344CB8AC3E}">
        <p14:creationId xmlns:p14="http://schemas.microsoft.com/office/powerpoint/2010/main" val="142012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69A9CF-7F1C-B4FD-BE67-85DE76A0968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57390C5-7D58-78A2-C8F1-1B37A172FAB5}"/>
              </a:ext>
            </a:extLst>
          </p:cNvPr>
          <p:cNvSpPr>
            <a:spLocks noGrp="1"/>
          </p:cNvSpPr>
          <p:nvPr>
            <p:ph type="title"/>
          </p:nvPr>
        </p:nvSpPr>
        <p:spPr>
          <a:xfrm>
            <a:off x="0" y="0"/>
            <a:ext cx="12192000" cy="838451"/>
          </a:xfrm>
          <a:solidFill>
            <a:srgbClr val="002060"/>
          </a:solidFill>
        </p:spPr>
        <p:txBody>
          <a:bodyPr>
            <a:normAutofit fontScale="90000"/>
          </a:bodyPr>
          <a:lstStyle/>
          <a:p>
            <a:pPr algn="ctr"/>
            <a:r>
              <a:rPr lang="fr-FR" dirty="0">
                <a:solidFill>
                  <a:schemeClr val="bg1"/>
                </a:solidFill>
              </a:rPr>
              <a:t>Principe de fonctionnement : Algorithme de Bellman-Ford</a:t>
            </a:r>
          </a:p>
        </p:txBody>
      </p:sp>
      <p:sp>
        <p:nvSpPr>
          <p:cNvPr id="4" name="ZoneTexte 3">
            <a:extLst>
              <a:ext uri="{FF2B5EF4-FFF2-40B4-BE49-F238E27FC236}">
                <a16:creationId xmlns:a16="http://schemas.microsoft.com/office/drawing/2014/main" id="{C2EE85C6-B103-5FDC-0769-46B9DAE0F8AC}"/>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13/25       </a:t>
            </a:r>
          </a:p>
        </p:txBody>
      </p:sp>
      <p:pic>
        <p:nvPicPr>
          <p:cNvPr id="6" name="Image 5" descr="Une image contenant diagramme, Police, croquis, texte&#10;&#10;Description générée automatiquement">
            <a:extLst>
              <a:ext uri="{FF2B5EF4-FFF2-40B4-BE49-F238E27FC236}">
                <a16:creationId xmlns:a16="http://schemas.microsoft.com/office/drawing/2014/main" id="{73CC3894-8BC7-34E6-107B-3118807C91B2}"/>
              </a:ext>
            </a:extLst>
          </p:cNvPr>
          <p:cNvPicPr>
            <a:picLocks noChangeAspect="1"/>
          </p:cNvPicPr>
          <p:nvPr/>
        </p:nvPicPr>
        <p:blipFill>
          <a:blip r:embed="rId3"/>
          <a:stretch>
            <a:fillRect/>
          </a:stretch>
        </p:blipFill>
        <p:spPr>
          <a:xfrm>
            <a:off x="91440" y="1418897"/>
            <a:ext cx="6640830" cy="4020206"/>
          </a:xfrm>
          <a:prstGeom prst="rect">
            <a:avLst/>
          </a:prstGeom>
        </p:spPr>
      </p:pic>
      <p:pic>
        <p:nvPicPr>
          <p:cNvPr id="9" name="Image 8" descr="Une image contenant diagramme, Police, croquis, dessin&#10;&#10;Description générée automatiquement">
            <a:extLst>
              <a:ext uri="{FF2B5EF4-FFF2-40B4-BE49-F238E27FC236}">
                <a16:creationId xmlns:a16="http://schemas.microsoft.com/office/drawing/2014/main" id="{9F75282B-4B2F-4AC6-CD75-9879DE883AEC}"/>
              </a:ext>
            </a:extLst>
          </p:cNvPr>
          <p:cNvPicPr>
            <a:picLocks noChangeAspect="1"/>
          </p:cNvPicPr>
          <p:nvPr/>
        </p:nvPicPr>
        <p:blipFill>
          <a:blip r:embed="rId4"/>
          <a:stretch>
            <a:fillRect/>
          </a:stretch>
        </p:blipFill>
        <p:spPr>
          <a:xfrm>
            <a:off x="6572250" y="1544628"/>
            <a:ext cx="5406390" cy="4020206"/>
          </a:xfrm>
          <a:prstGeom prst="rect">
            <a:avLst/>
          </a:prstGeom>
        </p:spPr>
      </p:pic>
    </p:spTree>
    <p:extLst>
      <p:ext uri="{BB962C8B-B14F-4D97-AF65-F5344CB8AC3E}">
        <p14:creationId xmlns:p14="http://schemas.microsoft.com/office/powerpoint/2010/main" val="4167877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A35F66-FE59-C13A-9F0D-78F414212DE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BC3F0C-9CF3-F1D5-5343-94F216E832B6}"/>
              </a:ext>
            </a:extLst>
          </p:cNvPr>
          <p:cNvSpPr>
            <a:spLocks noGrp="1"/>
          </p:cNvSpPr>
          <p:nvPr>
            <p:ph type="title"/>
          </p:nvPr>
        </p:nvSpPr>
        <p:spPr>
          <a:xfrm>
            <a:off x="0" y="0"/>
            <a:ext cx="12192000" cy="838451"/>
          </a:xfrm>
          <a:solidFill>
            <a:srgbClr val="002060"/>
          </a:solidFill>
        </p:spPr>
        <p:txBody>
          <a:bodyPr>
            <a:normAutofit fontScale="90000"/>
          </a:bodyPr>
          <a:lstStyle/>
          <a:p>
            <a:pPr algn="ctr"/>
            <a:br>
              <a:rPr lang="fr-FR" dirty="0">
                <a:solidFill>
                  <a:schemeClr val="bg1"/>
                </a:solidFill>
              </a:rPr>
            </a:br>
            <a:r>
              <a:rPr lang="fr-FR" dirty="0">
                <a:solidFill>
                  <a:schemeClr val="bg1"/>
                </a:solidFill>
              </a:rPr>
              <a:t>Implémentation : Algorithme de Bellman-Ford </a:t>
            </a:r>
            <a:br>
              <a:rPr lang="fr-FR" dirty="0">
                <a:solidFill>
                  <a:schemeClr val="bg1"/>
                </a:solidFill>
              </a:rPr>
            </a:br>
            <a:endParaRPr lang="fr-FR" dirty="0">
              <a:solidFill>
                <a:schemeClr val="bg1"/>
              </a:solidFill>
            </a:endParaRPr>
          </a:p>
        </p:txBody>
      </p:sp>
      <p:sp>
        <p:nvSpPr>
          <p:cNvPr id="4" name="ZoneTexte 3">
            <a:extLst>
              <a:ext uri="{FF2B5EF4-FFF2-40B4-BE49-F238E27FC236}">
                <a16:creationId xmlns:a16="http://schemas.microsoft.com/office/drawing/2014/main" id="{AE89C355-93AE-2532-254C-D78114E1210D}"/>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14/25       </a:t>
            </a:r>
          </a:p>
        </p:txBody>
      </p:sp>
      <p:pic>
        <p:nvPicPr>
          <p:cNvPr id="5" name="Image 4" descr="Une image contenant texte, capture d’écran, logiciel, Page web&#10;&#10;Description générée automatiquement">
            <a:extLst>
              <a:ext uri="{FF2B5EF4-FFF2-40B4-BE49-F238E27FC236}">
                <a16:creationId xmlns:a16="http://schemas.microsoft.com/office/drawing/2014/main" id="{C7914F84-C8F4-9462-C050-DDB00CEDADC1}"/>
              </a:ext>
            </a:extLst>
          </p:cNvPr>
          <p:cNvPicPr>
            <a:picLocks noChangeAspect="1"/>
          </p:cNvPicPr>
          <p:nvPr/>
        </p:nvPicPr>
        <p:blipFill>
          <a:blip r:embed="rId3"/>
          <a:stretch>
            <a:fillRect/>
          </a:stretch>
        </p:blipFill>
        <p:spPr>
          <a:xfrm>
            <a:off x="411480" y="1179830"/>
            <a:ext cx="6591300" cy="4749800"/>
          </a:xfrm>
          <a:prstGeom prst="rect">
            <a:avLst/>
          </a:prstGeom>
        </p:spPr>
      </p:pic>
      <p:sp>
        <p:nvSpPr>
          <p:cNvPr id="7" name="ZoneTexte 6">
            <a:extLst>
              <a:ext uri="{FF2B5EF4-FFF2-40B4-BE49-F238E27FC236}">
                <a16:creationId xmlns:a16="http://schemas.microsoft.com/office/drawing/2014/main" id="{79CD252E-EDEF-DCF9-83DA-A6F9F2DE008B}"/>
              </a:ext>
            </a:extLst>
          </p:cNvPr>
          <p:cNvSpPr txBox="1"/>
          <p:nvPr/>
        </p:nvSpPr>
        <p:spPr>
          <a:xfrm>
            <a:off x="8698230" y="3059668"/>
            <a:ext cx="1460656" cy="400110"/>
          </a:xfrm>
          <a:prstGeom prst="rect">
            <a:avLst/>
          </a:prstGeom>
          <a:noFill/>
        </p:spPr>
        <p:txBody>
          <a:bodyPr wrap="none" rtlCol="0">
            <a:spAutoFit/>
          </a:bodyPr>
          <a:lstStyle/>
          <a:p>
            <a:r>
              <a:rPr lang="fr-FR" sz="2000" dirty="0"/>
              <a:t>Initialisation</a:t>
            </a:r>
          </a:p>
        </p:txBody>
      </p:sp>
    </p:spTree>
    <p:extLst>
      <p:ext uri="{BB962C8B-B14F-4D97-AF65-F5344CB8AC3E}">
        <p14:creationId xmlns:p14="http://schemas.microsoft.com/office/powerpoint/2010/main" val="671470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8936E-4C2F-8527-2F03-DFF0F396D5B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19BB326-46BD-2F01-B9FE-80DB134C2753}"/>
              </a:ext>
            </a:extLst>
          </p:cNvPr>
          <p:cNvSpPr>
            <a:spLocks noGrp="1"/>
          </p:cNvSpPr>
          <p:nvPr>
            <p:ph type="title"/>
          </p:nvPr>
        </p:nvSpPr>
        <p:spPr>
          <a:xfrm>
            <a:off x="0" y="0"/>
            <a:ext cx="12192000" cy="838451"/>
          </a:xfrm>
          <a:solidFill>
            <a:srgbClr val="002060"/>
          </a:solidFill>
        </p:spPr>
        <p:txBody>
          <a:bodyPr>
            <a:normAutofit fontScale="90000"/>
          </a:bodyPr>
          <a:lstStyle/>
          <a:p>
            <a:pPr algn="ctr"/>
            <a:br>
              <a:rPr lang="fr-FR" dirty="0">
                <a:solidFill>
                  <a:schemeClr val="bg1"/>
                </a:solidFill>
              </a:rPr>
            </a:br>
            <a:r>
              <a:rPr lang="fr-FR" dirty="0">
                <a:solidFill>
                  <a:schemeClr val="bg1"/>
                </a:solidFill>
              </a:rPr>
              <a:t>Implémentation : Algorithme de Bellman-Ford </a:t>
            </a:r>
            <a:br>
              <a:rPr lang="fr-FR" dirty="0">
                <a:solidFill>
                  <a:schemeClr val="bg1"/>
                </a:solidFill>
              </a:rPr>
            </a:br>
            <a:endParaRPr lang="fr-FR" dirty="0">
              <a:solidFill>
                <a:schemeClr val="bg1"/>
              </a:solidFill>
            </a:endParaRPr>
          </a:p>
        </p:txBody>
      </p:sp>
      <p:sp>
        <p:nvSpPr>
          <p:cNvPr id="4" name="ZoneTexte 3">
            <a:extLst>
              <a:ext uri="{FF2B5EF4-FFF2-40B4-BE49-F238E27FC236}">
                <a16:creationId xmlns:a16="http://schemas.microsoft.com/office/drawing/2014/main" id="{53438F7A-0CA2-8A58-E4E4-F39F7675E3C7}"/>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15/25       </a:t>
            </a:r>
          </a:p>
        </p:txBody>
      </p:sp>
      <p:pic>
        <p:nvPicPr>
          <p:cNvPr id="6" name="Image 5" descr="Une image contenant texte, capture d’écran, Police, nombre&#10;&#10;Description générée automatiquement">
            <a:extLst>
              <a:ext uri="{FF2B5EF4-FFF2-40B4-BE49-F238E27FC236}">
                <a16:creationId xmlns:a16="http://schemas.microsoft.com/office/drawing/2014/main" id="{BE6EC111-BC56-129E-4DA0-C3EEB18E9550}"/>
              </a:ext>
            </a:extLst>
          </p:cNvPr>
          <p:cNvPicPr>
            <a:picLocks noChangeAspect="1"/>
          </p:cNvPicPr>
          <p:nvPr/>
        </p:nvPicPr>
        <p:blipFill>
          <a:blip r:embed="rId3"/>
          <a:stretch>
            <a:fillRect/>
          </a:stretch>
        </p:blipFill>
        <p:spPr>
          <a:xfrm>
            <a:off x="2364740" y="1008287"/>
            <a:ext cx="7202170" cy="5372100"/>
          </a:xfrm>
          <a:prstGeom prst="rect">
            <a:avLst/>
          </a:prstGeom>
        </p:spPr>
      </p:pic>
    </p:spTree>
    <p:extLst>
      <p:ext uri="{BB962C8B-B14F-4D97-AF65-F5344CB8AC3E}">
        <p14:creationId xmlns:p14="http://schemas.microsoft.com/office/powerpoint/2010/main" val="381212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DA158-FF0D-FB2F-5471-D49BCC1F1B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EA4B08-F4C8-81AB-EF3C-F342A9846B5A}"/>
              </a:ext>
            </a:extLst>
          </p:cNvPr>
          <p:cNvSpPr>
            <a:spLocks noGrp="1"/>
          </p:cNvSpPr>
          <p:nvPr>
            <p:ph type="title"/>
          </p:nvPr>
        </p:nvSpPr>
        <p:spPr>
          <a:xfrm>
            <a:off x="0" y="0"/>
            <a:ext cx="12192000" cy="838451"/>
          </a:xfrm>
          <a:solidFill>
            <a:srgbClr val="002060"/>
          </a:solidFill>
        </p:spPr>
        <p:txBody>
          <a:bodyPr>
            <a:normAutofit/>
          </a:bodyPr>
          <a:lstStyle/>
          <a:p>
            <a:pPr algn="ctr"/>
            <a:r>
              <a:rPr lang="fr-FR" dirty="0">
                <a:solidFill>
                  <a:schemeClr val="bg1"/>
                </a:solidFill>
              </a:rPr>
              <a:t>Problème du flot maximal</a:t>
            </a:r>
          </a:p>
        </p:txBody>
      </p:sp>
      <p:sp>
        <p:nvSpPr>
          <p:cNvPr id="4" name="ZoneTexte 3">
            <a:extLst>
              <a:ext uri="{FF2B5EF4-FFF2-40B4-BE49-F238E27FC236}">
                <a16:creationId xmlns:a16="http://schemas.microsoft.com/office/drawing/2014/main" id="{68336F88-A4C8-0254-6219-E24A72CCAB42}"/>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16/25       </a:t>
            </a:r>
          </a:p>
        </p:txBody>
      </p:sp>
      <p:pic>
        <p:nvPicPr>
          <p:cNvPr id="5" name="Image 4" descr="Une image contenant texte, diagramme, ligne, Police&#10;&#10;Description générée automatiquement">
            <a:extLst>
              <a:ext uri="{FF2B5EF4-FFF2-40B4-BE49-F238E27FC236}">
                <a16:creationId xmlns:a16="http://schemas.microsoft.com/office/drawing/2014/main" id="{D07E11A6-F1A3-CA2F-C42D-8F820C01AB93}"/>
              </a:ext>
            </a:extLst>
          </p:cNvPr>
          <p:cNvPicPr>
            <a:picLocks noChangeAspect="1"/>
          </p:cNvPicPr>
          <p:nvPr/>
        </p:nvPicPr>
        <p:blipFill>
          <a:blip r:embed="rId3"/>
          <a:stretch>
            <a:fillRect/>
          </a:stretch>
        </p:blipFill>
        <p:spPr>
          <a:xfrm>
            <a:off x="422910" y="1543050"/>
            <a:ext cx="7406640" cy="4184213"/>
          </a:xfrm>
          <a:prstGeom prst="rect">
            <a:avLst/>
          </a:prstGeom>
        </p:spPr>
      </p:pic>
      <p:sp>
        <p:nvSpPr>
          <p:cNvPr id="8" name="ZoneTexte 7">
            <a:extLst>
              <a:ext uri="{FF2B5EF4-FFF2-40B4-BE49-F238E27FC236}">
                <a16:creationId xmlns:a16="http://schemas.microsoft.com/office/drawing/2014/main" id="{B990F333-85EB-0CF6-B5CE-857A4F138821}"/>
              </a:ext>
            </a:extLst>
          </p:cNvPr>
          <p:cNvSpPr txBox="1"/>
          <p:nvPr/>
        </p:nvSpPr>
        <p:spPr>
          <a:xfrm>
            <a:off x="8209721" y="2413337"/>
            <a:ext cx="3240157" cy="2031325"/>
          </a:xfrm>
          <a:prstGeom prst="rect">
            <a:avLst/>
          </a:prstGeom>
          <a:noFill/>
        </p:spPr>
        <p:txBody>
          <a:bodyPr wrap="square" rtlCol="0">
            <a:spAutoFit/>
          </a:bodyPr>
          <a:lstStyle/>
          <a:p>
            <a:pPr marL="285750" indent="-285750">
              <a:buFont typeface="Wingdings" pitchFamily="2" charset="2"/>
              <a:buChar char="Ø"/>
            </a:pPr>
            <a:r>
              <a:rPr lang="fr-FR" dirty="0"/>
              <a:t>On s’intéresse au problème du flot maximum : faire passer un maximum de ressources de s à t avec un réseau donné.</a:t>
            </a:r>
          </a:p>
          <a:p>
            <a:pPr marL="285750" indent="-285750">
              <a:buFont typeface="Wingdings" pitchFamily="2" charset="2"/>
              <a:buChar char="Ø"/>
            </a:pPr>
            <a:r>
              <a:rPr lang="fr-FR" dirty="0"/>
              <a:t>On utilisera l’algorithme de Ford-</a:t>
            </a:r>
            <a:r>
              <a:rPr lang="fr-FR" dirty="0" err="1"/>
              <a:t>Fulkerson</a:t>
            </a:r>
            <a:endParaRPr lang="fr-FR" dirty="0"/>
          </a:p>
        </p:txBody>
      </p:sp>
    </p:spTree>
    <p:extLst>
      <p:ext uri="{BB962C8B-B14F-4D97-AF65-F5344CB8AC3E}">
        <p14:creationId xmlns:p14="http://schemas.microsoft.com/office/powerpoint/2010/main" val="749669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78CF96-6B42-08A1-D217-3F0C3A0204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058C456-51C1-FF48-0B19-CA74FC4919E7}"/>
              </a:ext>
            </a:extLst>
          </p:cNvPr>
          <p:cNvSpPr>
            <a:spLocks noGrp="1"/>
          </p:cNvSpPr>
          <p:nvPr>
            <p:ph type="title"/>
          </p:nvPr>
        </p:nvSpPr>
        <p:spPr>
          <a:xfrm>
            <a:off x="0" y="0"/>
            <a:ext cx="12192000" cy="838451"/>
          </a:xfrm>
          <a:solidFill>
            <a:srgbClr val="002060"/>
          </a:solidFill>
        </p:spPr>
        <p:txBody>
          <a:bodyPr>
            <a:normAutofit/>
          </a:bodyPr>
          <a:lstStyle/>
          <a:p>
            <a:pPr algn="ctr"/>
            <a:r>
              <a:rPr lang="fr-FR" dirty="0">
                <a:solidFill>
                  <a:schemeClr val="bg1"/>
                </a:solidFill>
              </a:rPr>
              <a:t>Problème du flot maximal</a:t>
            </a:r>
          </a:p>
        </p:txBody>
      </p:sp>
      <p:sp>
        <p:nvSpPr>
          <p:cNvPr id="4" name="ZoneTexte 3">
            <a:extLst>
              <a:ext uri="{FF2B5EF4-FFF2-40B4-BE49-F238E27FC236}">
                <a16:creationId xmlns:a16="http://schemas.microsoft.com/office/drawing/2014/main" id="{3385BDEE-06C4-A37C-2145-BA160319A33F}"/>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17/25       </a:t>
            </a:r>
          </a:p>
        </p:txBody>
      </p:sp>
      <p:pic>
        <p:nvPicPr>
          <p:cNvPr id="6" name="Graphique 5">
            <a:extLst>
              <a:ext uri="{FF2B5EF4-FFF2-40B4-BE49-F238E27FC236}">
                <a16:creationId xmlns:a16="http://schemas.microsoft.com/office/drawing/2014/main" id="{F78ED835-31F0-D066-76C6-2E0555F63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62" y="868481"/>
            <a:ext cx="2870200" cy="2159000"/>
          </a:xfrm>
          <a:prstGeom prst="rect">
            <a:avLst/>
          </a:prstGeom>
        </p:spPr>
      </p:pic>
      <p:pic>
        <p:nvPicPr>
          <p:cNvPr id="9" name="Graphique 8">
            <a:extLst>
              <a:ext uri="{FF2B5EF4-FFF2-40B4-BE49-F238E27FC236}">
                <a16:creationId xmlns:a16="http://schemas.microsoft.com/office/drawing/2014/main" id="{B640BB3A-F8A0-7F3E-016A-2D957DC8B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762" y="3429000"/>
            <a:ext cx="2870200" cy="2159000"/>
          </a:xfrm>
          <a:prstGeom prst="rect">
            <a:avLst/>
          </a:prstGeom>
        </p:spPr>
      </p:pic>
      <p:pic>
        <p:nvPicPr>
          <p:cNvPr id="12" name="Graphique 11">
            <a:extLst>
              <a:ext uri="{FF2B5EF4-FFF2-40B4-BE49-F238E27FC236}">
                <a16:creationId xmlns:a16="http://schemas.microsoft.com/office/drawing/2014/main" id="{652CB16E-B671-E026-5CF0-BA647CAC20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6962" y="3429000"/>
            <a:ext cx="2870200" cy="2159000"/>
          </a:xfrm>
          <a:prstGeom prst="rect">
            <a:avLst/>
          </a:prstGeom>
        </p:spPr>
      </p:pic>
      <p:pic>
        <p:nvPicPr>
          <p:cNvPr id="14" name="Graphique 13">
            <a:extLst>
              <a:ext uri="{FF2B5EF4-FFF2-40B4-BE49-F238E27FC236}">
                <a16:creationId xmlns:a16="http://schemas.microsoft.com/office/drawing/2014/main" id="{E2BC915C-E71C-2CBB-E93F-99A784494B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6962" y="840256"/>
            <a:ext cx="2870200" cy="2159000"/>
          </a:xfrm>
          <a:prstGeom prst="rect">
            <a:avLst/>
          </a:prstGeom>
        </p:spPr>
      </p:pic>
      <p:pic>
        <p:nvPicPr>
          <p:cNvPr id="16" name="Graphique 15">
            <a:extLst>
              <a:ext uri="{FF2B5EF4-FFF2-40B4-BE49-F238E27FC236}">
                <a16:creationId xmlns:a16="http://schemas.microsoft.com/office/drawing/2014/main" id="{C306BBAF-3D34-2C6B-27C7-A6BC4B09D5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7162" y="886075"/>
            <a:ext cx="2870200" cy="2159000"/>
          </a:xfrm>
          <a:prstGeom prst="rect">
            <a:avLst/>
          </a:prstGeom>
        </p:spPr>
      </p:pic>
      <p:pic>
        <p:nvPicPr>
          <p:cNvPr id="18" name="Graphique 17">
            <a:extLst>
              <a:ext uri="{FF2B5EF4-FFF2-40B4-BE49-F238E27FC236}">
                <a16:creationId xmlns:a16="http://schemas.microsoft.com/office/drawing/2014/main" id="{8FCC4DE6-AD36-9D4F-4AE5-930CD08BDB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87162" y="3429000"/>
            <a:ext cx="2870200" cy="2159000"/>
          </a:xfrm>
          <a:prstGeom prst="rect">
            <a:avLst/>
          </a:prstGeom>
        </p:spPr>
      </p:pic>
      <p:pic>
        <p:nvPicPr>
          <p:cNvPr id="20" name="Graphique 19">
            <a:extLst>
              <a:ext uri="{FF2B5EF4-FFF2-40B4-BE49-F238E27FC236}">
                <a16:creationId xmlns:a16="http://schemas.microsoft.com/office/drawing/2014/main" id="{FB029ED4-FFDC-40FC-9F22-84691910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7362" y="868481"/>
            <a:ext cx="2870200" cy="2159000"/>
          </a:xfrm>
          <a:prstGeom prst="rect">
            <a:avLst/>
          </a:prstGeom>
        </p:spPr>
      </p:pic>
      <p:pic>
        <p:nvPicPr>
          <p:cNvPr id="22" name="Graphique 21">
            <a:extLst>
              <a:ext uri="{FF2B5EF4-FFF2-40B4-BE49-F238E27FC236}">
                <a16:creationId xmlns:a16="http://schemas.microsoft.com/office/drawing/2014/main" id="{7F48AA4F-A6B7-45B0-073B-56CE3B65FA6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00542" y="3429000"/>
            <a:ext cx="2870200" cy="2159000"/>
          </a:xfrm>
          <a:prstGeom prst="rect">
            <a:avLst/>
          </a:prstGeom>
        </p:spPr>
      </p:pic>
      <p:sp>
        <p:nvSpPr>
          <p:cNvPr id="23" name="ZoneTexte 22">
            <a:extLst>
              <a:ext uri="{FF2B5EF4-FFF2-40B4-BE49-F238E27FC236}">
                <a16:creationId xmlns:a16="http://schemas.microsoft.com/office/drawing/2014/main" id="{7DEFDA96-81ED-7AE7-BE7F-D44283BFF4E4}"/>
              </a:ext>
            </a:extLst>
          </p:cNvPr>
          <p:cNvSpPr txBox="1"/>
          <p:nvPr/>
        </p:nvSpPr>
        <p:spPr>
          <a:xfrm>
            <a:off x="137160" y="1735090"/>
            <a:ext cx="754380" cy="369332"/>
          </a:xfrm>
          <a:prstGeom prst="rect">
            <a:avLst/>
          </a:prstGeom>
          <a:noFill/>
        </p:spPr>
        <p:txBody>
          <a:bodyPr wrap="square" rtlCol="0">
            <a:spAutoFit/>
          </a:bodyPr>
          <a:lstStyle/>
          <a:p>
            <a:r>
              <a:rPr lang="fr-FR" dirty="0"/>
              <a:t>Flot:</a:t>
            </a:r>
          </a:p>
        </p:txBody>
      </p:sp>
      <p:sp>
        <p:nvSpPr>
          <p:cNvPr id="24" name="ZoneTexte 23">
            <a:extLst>
              <a:ext uri="{FF2B5EF4-FFF2-40B4-BE49-F238E27FC236}">
                <a16:creationId xmlns:a16="http://schemas.microsoft.com/office/drawing/2014/main" id="{5B28A67B-C029-595E-589C-FD6DA1D76E9A}"/>
              </a:ext>
            </a:extLst>
          </p:cNvPr>
          <p:cNvSpPr txBox="1"/>
          <p:nvPr/>
        </p:nvSpPr>
        <p:spPr>
          <a:xfrm>
            <a:off x="137160" y="4185334"/>
            <a:ext cx="986792" cy="646331"/>
          </a:xfrm>
          <a:prstGeom prst="rect">
            <a:avLst/>
          </a:prstGeom>
          <a:noFill/>
        </p:spPr>
        <p:txBody>
          <a:bodyPr wrap="square" rtlCol="0">
            <a:spAutoFit/>
          </a:bodyPr>
          <a:lstStyle/>
          <a:p>
            <a:r>
              <a:rPr lang="fr-FR" dirty="0"/>
              <a:t>Graph résiduel</a:t>
            </a:r>
          </a:p>
        </p:txBody>
      </p:sp>
    </p:spTree>
    <p:extLst>
      <p:ext uri="{BB962C8B-B14F-4D97-AF65-F5344CB8AC3E}">
        <p14:creationId xmlns:p14="http://schemas.microsoft.com/office/powerpoint/2010/main" val="59021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A6BF3A-8CA2-7FC5-6BB7-54C1EFBBFD1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E828AE-47BB-B0F2-D7F5-00C4C379455B}"/>
              </a:ext>
            </a:extLst>
          </p:cNvPr>
          <p:cNvSpPr>
            <a:spLocks noGrp="1"/>
          </p:cNvSpPr>
          <p:nvPr>
            <p:ph type="title"/>
          </p:nvPr>
        </p:nvSpPr>
        <p:spPr>
          <a:xfrm>
            <a:off x="0" y="0"/>
            <a:ext cx="12192000" cy="838451"/>
          </a:xfrm>
          <a:solidFill>
            <a:srgbClr val="002060"/>
          </a:solidFill>
        </p:spPr>
        <p:txBody>
          <a:bodyPr>
            <a:normAutofit/>
          </a:bodyPr>
          <a:lstStyle/>
          <a:p>
            <a:pPr algn="ctr"/>
            <a:r>
              <a:rPr lang="fr-FR" dirty="0">
                <a:solidFill>
                  <a:schemeClr val="bg1"/>
                </a:solidFill>
              </a:rPr>
              <a:t>Problème du flot maximal</a:t>
            </a:r>
          </a:p>
        </p:txBody>
      </p:sp>
      <p:sp>
        <p:nvSpPr>
          <p:cNvPr id="4" name="ZoneTexte 3">
            <a:extLst>
              <a:ext uri="{FF2B5EF4-FFF2-40B4-BE49-F238E27FC236}">
                <a16:creationId xmlns:a16="http://schemas.microsoft.com/office/drawing/2014/main" id="{5E88C43D-C5D9-CCCC-4213-04DD580605C4}"/>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18/25       </a:t>
            </a:r>
          </a:p>
        </p:txBody>
      </p:sp>
      <p:pic>
        <p:nvPicPr>
          <p:cNvPr id="5" name="Image 4">
            <a:extLst>
              <a:ext uri="{FF2B5EF4-FFF2-40B4-BE49-F238E27FC236}">
                <a16:creationId xmlns:a16="http://schemas.microsoft.com/office/drawing/2014/main" id="{1619C25A-654E-335F-B093-3C146D472E62}"/>
              </a:ext>
            </a:extLst>
          </p:cNvPr>
          <p:cNvPicPr>
            <a:picLocks noChangeAspect="1"/>
          </p:cNvPicPr>
          <p:nvPr/>
        </p:nvPicPr>
        <p:blipFill>
          <a:blip r:embed="rId3"/>
          <a:stretch>
            <a:fillRect/>
          </a:stretch>
        </p:blipFill>
        <p:spPr>
          <a:xfrm>
            <a:off x="4419600" y="876795"/>
            <a:ext cx="7772400" cy="891734"/>
          </a:xfrm>
          <a:prstGeom prst="rect">
            <a:avLst/>
          </a:prstGeom>
        </p:spPr>
      </p:pic>
      <p:sp>
        <p:nvSpPr>
          <p:cNvPr id="7" name="ZoneTexte 6">
            <a:extLst>
              <a:ext uri="{FF2B5EF4-FFF2-40B4-BE49-F238E27FC236}">
                <a16:creationId xmlns:a16="http://schemas.microsoft.com/office/drawing/2014/main" id="{9D628C36-E84D-2277-9AD9-97A18E6DB0A2}"/>
              </a:ext>
            </a:extLst>
          </p:cNvPr>
          <p:cNvSpPr txBox="1"/>
          <p:nvPr/>
        </p:nvSpPr>
        <p:spPr>
          <a:xfrm>
            <a:off x="1097280" y="1137996"/>
            <a:ext cx="1554480" cy="369332"/>
          </a:xfrm>
          <a:prstGeom prst="rect">
            <a:avLst/>
          </a:prstGeom>
          <a:noFill/>
        </p:spPr>
        <p:txBody>
          <a:bodyPr wrap="square" rtlCol="0">
            <a:spAutoFit/>
          </a:bodyPr>
          <a:lstStyle/>
          <a:p>
            <a:r>
              <a:rPr lang="fr-FR" dirty="0"/>
              <a:t>Initialisation : </a:t>
            </a:r>
          </a:p>
        </p:txBody>
      </p:sp>
      <p:pic>
        <p:nvPicPr>
          <p:cNvPr id="10" name="Image 9" descr="Une image contenant texte, capture d’écran&#10;&#10;Description générée automatiquement">
            <a:extLst>
              <a:ext uri="{FF2B5EF4-FFF2-40B4-BE49-F238E27FC236}">
                <a16:creationId xmlns:a16="http://schemas.microsoft.com/office/drawing/2014/main" id="{C101A5A1-B34E-5819-F03A-BC3CCE47FAAD}"/>
              </a:ext>
            </a:extLst>
          </p:cNvPr>
          <p:cNvPicPr>
            <a:picLocks noChangeAspect="1"/>
          </p:cNvPicPr>
          <p:nvPr/>
        </p:nvPicPr>
        <p:blipFill rotWithShape="1">
          <a:blip r:embed="rId4"/>
          <a:srcRect t="1" b="31713"/>
          <a:stretch/>
        </p:blipFill>
        <p:spPr>
          <a:xfrm>
            <a:off x="4419600" y="1806873"/>
            <a:ext cx="7772400" cy="2307927"/>
          </a:xfrm>
          <a:prstGeom prst="rect">
            <a:avLst/>
          </a:prstGeom>
        </p:spPr>
      </p:pic>
      <p:sp>
        <p:nvSpPr>
          <p:cNvPr id="11" name="ZoneTexte 10">
            <a:extLst>
              <a:ext uri="{FF2B5EF4-FFF2-40B4-BE49-F238E27FC236}">
                <a16:creationId xmlns:a16="http://schemas.microsoft.com/office/drawing/2014/main" id="{5BE04967-961E-8D1F-CB6B-7D263371EF49}"/>
              </a:ext>
            </a:extLst>
          </p:cNvPr>
          <p:cNvSpPr txBox="1"/>
          <p:nvPr/>
        </p:nvSpPr>
        <p:spPr>
          <a:xfrm>
            <a:off x="388620" y="2637670"/>
            <a:ext cx="3771900" cy="646331"/>
          </a:xfrm>
          <a:prstGeom prst="rect">
            <a:avLst/>
          </a:prstGeom>
          <a:noFill/>
        </p:spPr>
        <p:txBody>
          <a:bodyPr wrap="square" rtlCol="0">
            <a:spAutoFit/>
          </a:bodyPr>
          <a:lstStyle/>
          <a:p>
            <a:r>
              <a:rPr lang="fr-FR" dirty="0"/>
              <a:t>Trouver une chaîne augmentante et la mettre dans le bon sens</a:t>
            </a:r>
          </a:p>
        </p:txBody>
      </p:sp>
      <p:pic>
        <p:nvPicPr>
          <p:cNvPr id="15" name="Image 14" descr="Une image contenant texte, Police, capture d’écran, ligne&#10;&#10;Description générée automatiquement">
            <a:extLst>
              <a:ext uri="{FF2B5EF4-FFF2-40B4-BE49-F238E27FC236}">
                <a16:creationId xmlns:a16="http://schemas.microsoft.com/office/drawing/2014/main" id="{852799B3-C66A-6FD3-4DDC-ADA8C2E4CBA5}"/>
              </a:ext>
            </a:extLst>
          </p:cNvPr>
          <p:cNvPicPr>
            <a:picLocks noChangeAspect="1"/>
          </p:cNvPicPr>
          <p:nvPr/>
        </p:nvPicPr>
        <p:blipFill>
          <a:blip r:embed="rId5"/>
          <a:stretch>
            <a:fillRect/>
          </a:stretch>
        </p:blipFill>
        <p:spPr>
          <a:xfrm>
            <a:off x="4419600" y="4114800"/>
            <a:ext cx="5080000" cy="1663700"/>
          </a:xfrm>
          <a:prstGeom prst="rect">
            <a:avLst/>
          </a:prstGeom>
        </p:spPr>
      </p:pic>
      <p:sp>
        <p:nvSpPr>
          <p:cNvPr id="17" name="ZoneTexte 16">
            <a:extLst>
              <a:ext uri="{FF2B5EF4-FFF2-40B4-BE49-F238E27FC236}">
                <a16:creationId xmlns:a16="http://schemas.microsoft.com/office/drawing/2014/main" id="{CD406C1C-5812-3FB1-F45F-70657040FD1D}"/>
              </a:ext>
            </a:extLst>
          </p:cNvPr>
          <p:cNvSpPr txBox="1"/>
          <p:nvPr/>
        </p:nvSpPr>
        <p:spPr>
          <a:xfrm>
            <a:off x="411480" y="4457700"/>
            <a:ext cx="3669030" cy="923330"/>
          </a:xfrm>
          <a:prstGeom prst="rect">
            <a:avLst/>
          </a:prstGeom>
          <a:noFill/>
        </p:spPr>
        <p:txBody>
          <a:bodyPr wrap="square" rtlCol="0">
            <a:spAutoFit/>
          </a:bodyPr>
          <a:lstStyle/>
          <a:p>
            <a:r>
              <a:rPr lang="fr-FR" dirty="0"/>
              <a:t>Ajouter le minimum de la chaîne augmentante au flot et à la matrice d’adjacence </a:t>
            </a:r>
          </a:p>
        </p:txBody>
      </p:sp>
    </p:spTree>
    <p:extLst>
      <p:ext uri="{BB962C8B-B14F-4D97-AF65-F5344CB8AC3E}">
        <p14:creationId xmlns:p14="http://schemas.microsoft.com/office/powerpoint/2010/main" val="413868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FACB9D-DAFF-194E-376E-0F4E04AEA0B4}"/>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Sommaire</a:t>
            </a:r>
            <a:r>
              <a:rPr lang="fr-FR" dirty="0"/>
              <a:t> </a:t>
            </a:r>
          </a:p>
        </p:txBody>
      </p:sp>
      <p:sp>
        <p:nvSpPr>
          <p:cNvPr id="3" name="Espace réservé du contenu 2">
            <a:extLst>
              <a:ext uri="{FF2B5EF4-FFF2-40B4-BE49-F238E27FC236}">
                <a16:creationId xmlns:a16="http://schemas.microsoft.com/office/drawing/2014/main" id="{09992964-45C5-6FBA-49B6-7A9F9BC28D68}"/>
              </a:ext>
            </a:extLst>
          </p:cNvPr>
          <p:cNvSpPr>
            <a:spLocks noGrp="1"/>
          </p:cNvSpPr>
          <p:nvPr>
            <p:ph idx="1"/>
          </p:nvPr>
        </p:nvSpPr>
        <p:spPr>
          <a:xfrm>
            <a:off x="838200" y="1311965"/>
            <a:ext cx="10515600" cy="4764744"/>
          </a:xfrm>
          <a:noFill/>
        </p:spPr>
        <p:txBody>
          <a:bodyPr>
            <a:normAutofit/>
          </a:bodyPr>
          <a:lstStyle/>
          <a:p>
            <a:pPr marL="514350" indent="-514350">
              <a:buFont typeface="+mj-lt"/>
              <a:buAutoNum type="arabicPeriod"/>
            </a:pPr>
            <a:r>
              <a:rPr lang="fr-FR" sz="2000" dirty="0"/>
              <a:t>Introduction </a:t>
            </a:r>
          </a:p>
          <a:p>
            <a:pPr marL="514350" indent="-514350">
              <a:buFont typeface="+mj-lt"/>
              <a:buAutoNum type="arabicPeriod"/>
            </a:pPr>
            <a:r>
              <a:rPr lang="fr-FR" sz="2000" dirty="0">
                <a:effectLst/>
                <a:cs typeface="Arial Narrow" panose="020B0604020202020204" pitchFamily="34" charset="0"/>
              </a:rPr>
              <a:t>Définition de la recherche opérationnelle, l’optimisation dans les réseaux et les enjeux</a:t>
            </a:r>
          </a:p>
          <a:p>
            <a:pPr marL="514350" indent="-514350">
              <a:buFont typeface="+mj-lt"/>
              <a:buAutoNum type="arabicPeriod"/>
            </a:pPr>
            <a:r>
              <a:rPr lang="fr-FR" sz="2000" dirty="0">
                <a:effectLst/>
                <a:cs typeface="Arial Narrow" panose="020B0604020202020204" pitchFamily="34" charset="0"/>
              </a:rPr>
              <a:t>Présentation des problèmes étudiés : Plus court chemin, Flot maximal et illustrations graphiques</a:t>
            </a:r>
          </a:p>
          <a:p>
            <a:pPr marL="0" indent="0">
              <a:buNone/>
            </a:pPr>
            <a:r>
              <a:rPr lang="fr-FR" sz="2000" dirty="0">
                <a:cs typeface="Arial Narrow" panose="020B0604020202020204" pitchFamily="34" charset="0"/>
              </a:rPr>
              <a:t>             3-</a:t>
            </a:r>
            <a:r>
              <a:rPr lang="fr-FR" sz="1600" dirty="0">
                <a:cs typeface="Arial Narrow" panose="020B0604020202020204" pitchFamily="34" charset="0"/>
              </a:rPr>
              <a:t>1</a:t>
            </a:r>
            <a:r>
              <a:rPr lang="fr-FR" sz="2000" dirty="0">
                <a:cs typeface="Arial Narrow" panose="020B0604020202020204" pitchFamily="34" charset="0"/>
              </a:rPr>
              <a:t>      Plus court chemin</a:t>
            </a:r>
            <a:endParaRPr lang="fr-FR" sz="2000" dirty="0">
              <a:effectLst/>
              <a:cs typeface="Arial Narrow" panose="020B0604020202020204" pitchFamily="34" charset="0"/>
            </a:endParaRPr>
          </a:p>
          <a:p>
            <a:pPr marL="0" indent="0">
              <a:buNone/>
            </a:pPr>
            <a:r>
              <a:rPr lang="fr-FR" sz="2000" dirty="0">
                <a:effectLst/>
                <a:cs typeface="Arial Narrow" panose="020B0604020202020204" pitchFamily="34" charset="0"/>
              </a:rPr>
              <a:t>                           Algorithme de Dijkstra </a:t>
            </a:r>
          </a:p>
          <a:p>
            <a:pPr marL="0" indent="0">
              <a:buNone/>
            </a:pPr>
            <a:r>
              <a:rPr lang="fr-FR" sz="2000" dirty="0">
                <a:cs typeface="Arial Narrow" panose="020B0604020202020204" pitchFamily="34" charset="0"/>
              </a:rPr>
              <a:t>                           Algorithme de Bellman-Ford</a:t>
            </a:r>
          </a:p>
          <a:p>
            <a:pPr marL="0" indent="0">
              <a:buNone/>
            </a:pPr>
            <a:r>
              <a:rPr lang="fr-FR" sz="2000" dirty="0">
                <a:cs typeface="Arial Narrow" panose="020B0604020202020204" pitchFamily="34" charset="0"/>
              </a:rPr>
              <a:t>             3-</a:t>
            </a:r>
            <a:r>
              <a:rPr lang="fr-FR" sz="1600" dirty="0">
                <a:cs typeface="Arial Narrow" panose="020B0604020202020204" pitchFamily="34" charset="0"/>
              </a:rPr>
              <a:t>2       </a:t>
            </a:r>
            <a:r>
              <a:rPr lang="fr-FR" sz="2000" dirty="0">
                <a:cs typeface="Arial Narrow" panose="020B0604020202020204" pitchFamily="34" charset="0"/>
              </a:rPr>
              <a:t>Flot maximal </a:t>
            </a:r>
          </a:p>
          <a:p>
            <a:pPr marL="0" indent="0">
              <a:buNone/>
            </a:pPr>
            <a:r>
              <a:rPr lang="fr-FR" sz="1600" dirty="0">
                <a:cs typeface="Arial Narrow" panose="020B0604020202020204" pitchFamily="34" charset="0"/>
              </a:rPr>
              <a:t>                                  </a:t>
            </a:r>
            <a:r>
              <a:rPr lang="fr-FR" sz="2000" dirty="0">
                <a:cs typeface="Arial Narrow" panose="020B0604020202020204" pitchFamily="34" charset="0"/>
              </a:rPr>
              <a:t>Algorithme de Ford-</a:t>
            </a:r>
            <a:r>
              <a:rPr lang="fr-FR" sz="2000" dirty="0" err="1">
                <a:cs typeface="Arial Narrow" panose="020B0604020202020204" pitchFamily="34" charset="0"/>
              </a:rPr>
              <a:t>Fulkerson</a:t>
            </a:r>
            <a:r>
              <a:rPr lang="fr-FR" sz="2000" dirty="0">
                <a:cs typeface="Arial Narrow" panose="020B0604020202020204" pitchFamily="34" charset="0"/>
              </a:rPr>
              <a:t> </a:t>
            </a:r>
          </a:p>
          <a:p>
            <a:pPr marL="0" indent="0">
              <a:buNone/>
            </a:pPr>
            <a:r>
              <a:rPr lang="fr-FR" sz="1600" dirty="0">
                <a:cs typeface="Arial Narrow" panose="020B0604020202020204" pitchFamily="34" charset="0"/>
              </a:rPr>
              <a:t>                </a:t>
            </a:r>
            <a:r>
              <a:rPr lang="fr-FR" sz="2000" dirty="0">
                <a:cs typeface="Arial Narrow" panose="020B0604020202020204" pitchFamily="34" charset="0"/>
              </a:rPr>
              <a:t>3-</a:t>
            </a:r>
            <a:r>
              <a:rPr lang="fr-FR" sz="1600" dirty="0">
                <a:cs typeface="Arial Narrow" panose="020B0604020202020204" pitchFamily="34" charset="0"/>
              </a:rPr>
              <a:t>3</a:t>
            </a:r>
            <a:r>
              <a:rPr lang="fr-FR" sz="2000" dirty="0">
                <a:cs typeface="Arial Narrow" panose="020B0604020202020204" pitchFamily="34" charset="0"/>
              </a:rPr>
              <a:t>      Graphisme </a:t>
            </a:r>
          </a:p>
          <a:p>
            <a:pPr marL="0" indent="0">
              <a:buNone/>
            </a:pPr>
            <a:r>
              <a:rPr lang="fr-FR" sz="2000" dirty="0">
                <a:cs typeface="Arial Narrow" panose="020B0604020202020204" pitchFamily="34" charset="0"/>
              </a:rPr>
              <a:t>4.     Difficultés rencontrées et comment les a-t-on surmontées.</a:t>
            </a:r>
          </a:p>
          <a:p>
            <a:pPr marL="0" indent="0">
              <a:buNone/>
            </a:pPr>
            <a:r>
              <a:rPr lang="fr-FR" sz="2000" dirty="0">
                <a:cs typeface="Arial Narrow" panose="020B0604020202020204" pitchFamily="34" charset="0"/>
              </a:rPr>
              <a:t>5.     Conclusion</a:t>
            </a:r>
          </a:p>
          <a:p>
            <a:pPr marL="0" indent="0">
              <a:buNone/>
            </a:pPr>
            <a:endParaRPr lang="fr-FR" sz="1600" dirty="0">
              <a:cs typeface="Arial Narrow" panose="020B0604020202020204" pitchFamily="34" charset="0"/>
            </a:endParaRPr>
          </a:p>
          <a:p>
            <a:pPr marL="0" indent="0">
              <a:buNone/>
            </a:pPr>
            <a:endParaRPr lang="fr-FR" dirty="0">
              <a:latin typeface="Helvetica Neue" panose="02000503000000020004" pitchFamily="2" charset="0"/>
            </a:endParaRPr>
          </a:p>
          <a:p>
            <a:pPr marL="0" indent="0">
              <a:buNone/>
            </a:pPr>
            <a:endParaRPr lang="fr-FR" dirty="0">
              <a:effectLst/>
              <a:latin typeface="Helvetica Neue" panose="02000503000000020004" pitchFamily="2" charset="0"/>
            </a:endParaRPr>
          </a:p>
          <a:p>
            <a:pPr marL="514350" indent="-514350">
              <a:buFont typeface="+mj-lt"/>
              <a:buAutoNum type="arabicPeriod"/>
            </a:pPr>
            <a:endParaRPr lang="fr-FR" dirty="0"/>
          </a:p>
        </p:txBody>
      </p:sp>
      <p:sp>
        <p:nvSpPr>
          <p:cNvPr id="4" name="ZoneTexte 3">
            <a:extLst>
              <a:ext uri="{FF2B5EF4-FFF2-40B4-BE49-F238E27FC236}">
                <a16:creationId xmlns:a16="http://schemas.microsoft.com/office/drawing/2014/main" id="{84C49BC7-DC45-7F07-28BE-B69257CA164A}"/>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1/25       </a:t>
            </a:r>
          </a:p>
        </p:txBody>
      </p:sp>
    </p:spTree>
    <p:extLst>
      <p:ext uri="{BB962C8B-B14F-4D97-AF65-F5344CB8AC3E}">
        <p14:creationId xmlns:p14="http://schemas.microsoft.com/office/powerpoint/2010/main" val="250908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F9D4E0-F30E-C14E-56CB-0EE176250E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3AF6805-D911-EF07-FC4D-952DBA12816A}"/>
              </a:ext>
            </a:extLst>
          </p:cNvPr>
          <p:cNvSpPr>
            <a:spLocks noGrp="1"/>
          </p:cNvSpPr>
          <p:nvPr>
            <p:ph type="title"/>
          </p:nvPr>
        </p:nvSpPr>
        <p:spPr>
          <a:xfrm>
            <a:off x="0" y="0"/>
            <a:ext cx="12192000" cy="838451"/>
          </a:xfrm>
          <a:solidFill>
            <a:srgbClr val="002060"/>
          </a:solidFill>
        </p:spPr>
        <p:txBody>
          <a:bodyPr>
            <a:normAutofit/>
          </a:bodyPr>
          <a:lstStyle/>
          <a:p>
            <a:pPr algn="ctr"/>
            <a:r>
              <a:rPr lang="fr-FR" sz="4400" dirty="0">
                <a:solidFill>
                  <a:schemeClr val="bg1"/>
                </a:solidFill>
                <a:cs typeface="Arial Narrow" panose="020B0604020202020204" pitchFamily="34" charset="0"/>
              </a:rPr>
              <a:t>Graphisme</a:t>
            </a:r>
            <a:endParaRPr lang="fr-FR" dirty="0">
              <a:solidFill>
                <a:schemeClr val="bg1"/>
              </a:solidFill>
            </a:endParaRPr>
          </a:p>
        </p:txBody>
      </p:sp>
      <p:sp>
        <p:nvSpPr>
          <p:cNvPr id="4" name="ZoneTexte 3">
            <a:extLst>
              <a:ext uri="{FF2B5EF4-FFF2-40B4-BE49-F238E27FC236}">
                <a16:creationId xmlns:a16="http://schemas.microsoft.com/office/drawing/2014/main" id="{56F91C56-B156-C959-43EE-8F5C3927EEDA}"/>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19/25       </a:t>
            </a:r>
          </a:p>
        </p:txBody>
      </p:sp>
      <p:sp>
        <p:nvSpPr>
          <p:cNvPr id="8" name="ZoneTexte 7">
            <a:extLst>
              <a:ext uri="{FF2B5EF4-FFF2-40B4-BE49-F238E27FC236}">
                <a16:creationId xmlns:a16="http://schemas.microsoft.com/office/drawing/2014/main" id="{4BE607D8-850A-2C5F-6DE1-13656F87ECFA}"/>
              </a:ext>
            </a:extLst>
          </p:cNvPr>
          <p:cNvSpPr txBox="1"/>
          <p:nvPr/>
        </p:nvSpPr>
        <p:spPr>
          <a:xfrm>
            <a:off x="323428" y="1248237"/>
            <a:ext cx="11545144" cy="3970318"/>
          </a:xfrm>
          <a:prstGeom prst="rect">
            <a:avLst/>
          </a:prstGeom>
          <a:noFill/>
        </p:spPr>
        <p:txBody>
          <a:bodyPr wrap="square" rtlCol="0">
            <a:spAutoFit/>
          </a:bodyPr>
          <a:lstStyle/>
          <a:p>
            <a:r>
              <a:rPr lang="fr-FR" sz="1800" dirty="0">
                <a:effectLst/>
                <a:latin typeface="CMR12"/>
              </a:rPr>
              <a:t>Pour repr</a:t>
            </a:r>
            <a:r>
              <a:rPr lang="fr-FR" dirty="0">
                <a:latin typeface="CMR12"/>
              </a:rPr>
              <a:t>é</a:t>
            </a:r>
            <a:r>
              <a:rPr lang="fr-FR" sz="1800" dirty="0">
                <a:effectLst/>
                <a:latin typeface="CMR12"/>
              </a:rPr>
              <a:t>senter la solution d’un probl</a:t>
            </a:r>
            <a:r>
              <a:rPr lang="fr-FR" dirty="0">
                <a:latin typeface="CMR12"/>
              </a:rPr>
              <a:t>è</a:t>
            </a:r>
            <a:r>
              <a:rPr lang="fr-FR" sz="1800" dirty="0">
                <a:effectLst/>
                <a:latin typeface="CMR12"/>
              </a:rPr>
              <a:t>me, que ce soit le plus court chemin ou le flot maximal, nous avons mis en </a:t>
            </a:r>
            <a:r>
              <a:rPr lang="fr-FR" dirty="0">
                <a:latin typeface="CMR12"/>
              </a:rPr>
              <a:t>é</a:t>
            </a:r>
            <a:r>
              <a:rPr lang="fr-FR" sz="1800" dirty="0">
                <a:effectLst/>
                <a:latin typeface="CMR12"/>
              </a:rPr>
              <a:t>vidence certains </a:t>
            </a:r>
            <a:r>
              <a:rPr lang="fr-FR" dirty="0">
                <a:latin typeface="CMR12"/>
              </a:rPr>
              <a:t>é</a:t>
            </a:r>
            <a:r>
              <a:rPr lang="fr-FR" sz="1800" dirty="0">
                <a:effectLst/>
                <a:latin typeface="CMR12"/>
              </a:rPr>
              <a:t>léments : le départ / l’arriv</a:t>
            </a:r>
            <a:r>
              <a:rPr lang="fr-FR" dirty="0">
                <a:latin typeface="CMR12"/>
              </a:rPr>
              <a:t>é</a:t>
            </a:r>
            <a:r>
              <a:rPr lang="fr-FR" sz="1800" dirty="0">
                <a:effectLst/>
                <a:latin typeface="CMR12"/>
              </a:rPr>
              <a:t>e du chemin, le chemin emprunté.</a:t>
            </a:r>
          </a:p>
          <a:p>
            <a:endParaRPr lang="fr-FR" sz="1800" dirty="0">
              <a:effectLst/>
              <a:latin typeface="CMR12"/>
            </a:endParaRPr>
          </a:p>
          <a:p>
            <a:r>
              <a:rPr lang="fr-FR" dirty="0">
                <a:latin typeface="CMR12"/>
              </a:rPr>
              <a:t>Pour cela, il fallait :</a:t>
            </a:r>
          </a:p>
          <a:p>
            <a:endParaRPr lang="fr-FR" dirty="0">
              <a:latin typeface="CMR12"/>
            </a:endParaRPr>
          </a:p>
          <a:p>
            <a:pPr marL="285750" indent="-285750">
              <a:buFont typeface="Wingdings" pitchFamily="2" charset="2"/>
              <a:buChar char="Ø"/>
            </a:pPr>
            <a:r>
              <a:rPr lang="fr-FR" dirty="0">
                <a:latin typeface="CMR12"/>
              </a:rPr>
              <a:t>Représenter</a:t>
            </a:r>
            <a:r>
              <a:rPr lang="fr-FR" sz="1800" dirty="0">
                <a:effectLst/>
                <a:latin typeface="CMR12"/>
              </a:rPr>
              <a:t> les sommets par des cercles , les fichiers exemples contiennent d’ailleurs </a:t>
            </a:r>
            <a:r>
              <a:rPr lang="fr-FR" dirty="0">
                <a:latin typeface="CMR12"/>
              </a:rPr>
              <a:t>é</a:t>
            </a:r>
            <a:r>
              <a:rPr lang="fr-FR" sz="1800" dirty="0">
                <a:effectLst/>
                <a:latin typeface="CMR12"/>
              </a:rPr>
              <a:t>galement les rayons de ces cercles ( Cf : </a:t>
            </a:r>
          </a:p>
          <a:p>
            <a:pPr marL="285750" indent="-285750">
              <a:buFont typeface="Wingdings" pitchFamily="2" charset="2"/>
              <a:buChar char="Ø"/>
            </a:pPr>
            <a:r>
              <a:rPr lang="fr-FR" dirty="0">
                <a:latin typeface="CMR12"/>
              </a:rPr>
              <a:t>T</a:t>
            </a:r>
            <a:r>
              <a:rPr lang="fr-FR" sz="1800" dirty="0">
                <a:effectLst/>
                <a:latin typeface="CMR12"/>
              </a:rPr>
              <a:t>racer une arête entre deux points  </a:t>
            </a:r>
          </a:p>
          <a:p>
            <a:pPr marL="285750" indent="-285750">
              <a:buFont typeface="Wingdings" pitchFamily="2" charset="2"/>
              <a:buChar char="Ø"/>
            </a:pPr>
            <a:r>
              <a:rPr lang="fr-FR" dirty="0">
                <a:latin typeface="CMR12"/>
              </a:rPr>
              <a:t>I</a:t>
            </a:r>
            <a:r>
              <a:rPr lang="fr-FR" sz="1800" dirty="0">
                <a:effectLst/>
                <a:latin typeface="CMR12"/>
              </a:rPr>
              <a:t>nsérer une flèche au bout dans le bon sens </a:t>
            </a:r>
            <a:endParaRPr lang="fr-FR" dirty="0"/>
          </a:p>
          <a:p>
            <a:pPr marL="285750" indent="-285750">
              <a:buFont typeface="Wingdings" pitchFamily="2" charset="2"/>
              <a:buChar char="Ø"/>
            </a:pPr>
            <a:endParaRPr lang="fr-FR" dirty="0"/>
          </a:p>
          <a:p>
            <a:pPr marL="285750" indent="-285750">
              <a:buFont typeface="Wingdings" pitchFamily="2" charset="2"/>
              <a:buChar char="Ø"/>
            </a:pPr>
            <a:endParaRPr lang="fr-FR" dirty="0">
              <a:latin typeface="CMR12"/>
            </a:endParaRPr>
          </a:p>
          <a:p>
            <a:pPr marL="285750" indent="-285750">
              <a:buFont typeface="Wingdings" pitchFamily="2" charset="2"/>
              <a:buChar char="Ø"/>
            </a:pPr>
            <a:endParaRPr lang="fr-FR" dirty="0">
              <a:latin typeface="CMR12"/>
            </a:endParaRPr>
          </a:p>
          <a:p>
            <a:endParaRPr lang="fr-FR" dirty="0"/>
          </a:p>
          <a:p>
            <a:endParaRPr lang="fr-FR" dirty="0"/>
          </a:p>
        </p:txBody>
      </p:sp>
    </p:spTree>
    <p:extLst>
      <p:ext uri="{BB962C8B-B14F-4D97-AF65-F5344CB8AC3E}">
        <p14:creationId xmlns:p14="http://schemas.microsoft.com/office/powerpoint/2010/main" val="2253230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33D9E0-66A4-5283-E9AC-BA96D2959BC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48A4FFA-D771-8DB8-15DC-AEBED8A8230A}"/>
              </a:ext>
            </a:extLst>
          </p:cNvPr>
          <p:cNvSpPr>
            <a:spLocks noGrp="1"/>
          </p:cNvSpPr>
          <p:nvPr>
            <p:ph type="title"/>
          </p:nvPr>
        </p:nvSpPr>
        <p:spPr>
          <a:xfrm>
            <a:off x="0" y="0"/>
            <a:ext cx="12192000" cy="838451"/>
          </a:xfrm>
          <a:solidFill>
            <a:srgbClr val="002060"/>
          </a:solidFill>
        </p:spPr>
        <p:txBody>
          <a:bodyPr>
            <a:normAutofit/>
          </a:bodyPr>
          <a:lstStyle/>
          <a:p>
            <a:pPr algn="ctr"/>
            <a:r>
              <a:rPr lang="fr-FR" sz="4400" dirty="0">
                <a:solidFill>
                  <a:schemeClr val="bg1"/>
                </a:solidFill>
                <a:cs typeface="Arial Narrow" panose="020B0604020202020204" pitchFamily="34" charset="0"/>
              </a:rPr>
              <a:t>Graphismes</a:t>
            </a:r>
            <a:endParaRPr lang="fr-FR" dirty="0">
              <a:solidFill>
                <a:schemeClr val="bg1"/>
              </a:solidFill>
            </a:endParaRPr>
          </a:p>
        </p:txBody>
      </p:sp>
      <p:sp>
        <p:nvSpPr>
          <p:cNvPr id="4" name="ZoneTexte 3">
            <a:extLst>
              <a:ext uri="{FF2B5EF4-FFF2-40B4-BE49-F238E27FC236}">
                <a16:creationId xmlns:a16="http://schemas.microsoft.com/office/drawing/2014/main" id="{C4D9B485-C227-0342-B046-2CB10232A0C5}"/>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20/25       </a:t>
            </a:r>
          </a:p>
        </p:txBody>
      </p:sp>
      <p:pic>
        <p:nvPicPr>
          <p:cNvPr id="5" name="Image 4" descr="Une image contenant texte, capture d’écran, Police&#10;&#10;Description générée automatiquement">
            <a:extLst>
              <a:ext uri="{FF2B5EF4-FFF2-40B4-BE49-F238E27FC236}">
                <a16:creationId xmlns:a16="http://schemas.microsoft.com/office/drawing/2014/main" id="{D4A4B30C-AD76-73F5-17B9-B2EC7F49E2EE}"/>
              </a:ext>
            </a:extLst>
          </p:cNvPr>
          <p:cNvPicPr>
            <a:picLocks noChangeAspect="1"/>
          </p:cNvPicPr>
          <p:nvPr/>
        </p:nvPicPr>
        <p:blipFill>
          <a:blip r:embed="rId3"/>
          <a:stretch>
            <a:fillRect/>
          </a:stretch>
        </p:blipFill>
        <p:spPr>
          <a:xfrm>
            <a:off x="3049905" y="838451"/>
            <a:ext cx="6092190" cy="5711772"/>
          </a:xfrm>
          <a:prstGeom prst="rect">
            <a:avLst/>
          </a:prstGeom>
        </p:spPr>
      </p:pic>
    </p:spTree>
    <p:extLst>
      <p:ext uri="{BB962C8B-B14F-4D97-AF65-F5344CB8AC3E}">
        <p14:creationId xmlns:p14="http://schemas.microsoft.com/office/powerpoint/2010/main" val="228670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0673BC-17A0-F7A7-1925-88D71654985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0FB9BD2-B735-F131-35E1-442EB6B069DB}"/>
              </a:ext>
            </a:extLst>
          </p:cNvPr>
          <p:cNvSpPr>
            <a:spLocks noGrp="1"/>
          </p:cNvSpPr>
          <p:nvPr>
            <p:ph type="title"/>
          </p:nvPr>
        </p:nvSpPr>
        <p:spPr>
          <a:xfrm>
            <a:off x="0" y="0"/>
            <a:ext cx="12192000" cy="838451"/>
          </a:xfrm>
          <a:solidFill>
            <a:srgbClr val="002060"/>
          </a:solidFill>
        </p:spPr>
        <p:txBody>
          <a:bodyPr>
            <a:normAutofit/>
          </a:bodyPr>
          <a:lstStyle/>
          <a:p>
            <a:pPr algn="ctr"/>
            <a:r>
              <a:rPr lang="fr-FR" sz="4400" dirty="0">
                <a:solidFill>
                  <a:schemeClr val="bg1"/>
                </a:solidFill>
                <a:cs typeface="Arial Narrow" panose="020B0604020202020204" pitchFamily="34" charset="0"/>
              </a:rPr>
              <a:t>Graphismes</a:t>
            </a:r>
            <a:endParaRPr lang="fr-FR" dirty="0">
              <a:solidFill>
                <a:schemeClr val="bg1"/>
              </a:solidFill>
            </a:endParaRPr>
          </a:p>
        </p:txBody>
      </p:sp>
      <p:sp>
        <p:nvSpPr>
          <p:cNvPr id="4" name="ZoneTexte 3">
            <a:extLst>
              <a:ext uri="{FF2B5EF4-FFF2-40B4-BE49-F238E27FC236}">
                <a16:creationId xmlns:a16="http://schemas.microsoft.com/office/drawing/2014/main" id="{8C2A222E-2F39-DF5D-F386-51AC32E81D03}"/>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21/25       </a:t>
            </a:r>
          </a:p>
        </p:txBody>
      </p:sp>
      <p:pic>
        <p:nvPicPr>
          <p:cNvPr id="6" name="Image 5" descr="Une image contenant texte, capture d’écran, nombre&#10;&#10;Description générée automatiquement">
            <a:extLst>
              <a:ext uri="{FF2B5EF4-FFF2-40B4-BE49-F238E27FC236}">
                <a16:creationId xmlns:a16="http://schemas.microsoft.com/office/drawing/2014/main" id="{A04DEFCC-9101-A813-305D-C4954187DD65}"/>
              </a:ext>
            </a:extLst>
          </p:cNvPr>
          <p:cNvPicPr>
            <a:picLocks noChangeAspect="1"/>
          </p:cNvPicPr>
          <p:nvPr/>
        </p:nvPicPr>
        <p:blipFill>
          <a:blip r:embed="rId3"/>
          <a:stretch>
            <a:fillRect/>
          </a:stretch>
        </p:blipFill>
        <p:spPr>
          <a:xfrm>
            <a:off x="0" y="838451"/>
            <a:ext cx="6629400" cy="5587893"/>
          </a:xfrm>
          <a:prstGeom prst="rect">
            <a:avLst/>
          </a:prstGeom>
        </p:spPr>
      </p:pic>
      <p:pic>
        <p:nvPicPr>
          <p:cNvPr id="8" name="Image 7" descr="Une image contenant texte, ligne, nombre, capture d’écran&#10;&#10;Description générée automatiquement">
            <a:extLst>
              <a:ext uri="{FF2B5EF4-FFF2-40B4-BE49-F238E27FC236}">
                <a16:creationId xmlns:a16="http://schemas.microsoft.com/office/drawing/2014/main" id="{E9B1E2D7-903E-2042-9AA4-8DABD38BC08F}"/>
              </a:ext>
            </a:extLst>
          </p:cNvPr>
          <p:cNvPicPr>
            <a:picLocks noChangeAspect="1"/>
          </p:cNvPicPr>
          <p:nvPr/>
        </p:nvPicPr>
        <p:blipFill>
          <a:blip r:embed="rId4"/>
          <a:stretch>
            <a:fillRect/>
          </a:stretch>
        </p:blipFill>
        <p:spPr>
          <a:xfrm>
            <a:off x="5814060" y="962330"/>
            <a:ext cx="6096000" cy="5464014"/>
          </a:xfrm>
          <a:prstGeom prst="rect">
            <a:avLst/>
          </a:prstGeom>
        </p:spPr>
      </p:pic>
    </p:spTree>
    <p:extLst>
      <p:ext uri="{BB962C8B-B14F-4D97-AF65-F5344CB8AC3E}">
        <p14:creationId xmlns:p14="http://schemas.microsoft.com/office/powerpoint/2010/main" val="373222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D9AC34-E15E-4C56-42AF-25BF3AFDE79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570A431-08E1-F470-8DC8-8AE06CB4913E}"/>
              </a:ext>
            </a:extLst>
          </p:cNvPr>
          <p:cNvSpPr>
            <a:spLocks noGrp="1"/>
          </p:cNvSpPr>
          <p:nvPr>
            <p:ph type="title"/>
          </p:nvPr>
        </p:nvSpPr>
        <p:spPr>
          <a:xfrm>
            <a:off x="0" y="0"/>
            <a:ext cx="12192000" cy="838451"/>
          </a:xfrm>
          <a:solidFill>
            <a:srgbClr val="002060"/>
          </a:solidFill>
        </p:spPr>
        <p:txBody>
          <a:bodyPr>
            <a:normAutofit/>
          </a:bodyPr>
          <a:lstStyle/>
          <a:p>
            <a:pPr algn="ctr"/>
            <a:r>
              <a:rPr lang="fr-FR" sz="4400" dirty="0">
                <a:solidFill>
                  <a:schemeClr val="bg1"/>
                </a:solidFill>
                <a:cs typeface="Arial Narrow" panose="020B0604020202020204" pitchFamily="34" charset="0"/>
              </a:rPr>
              <a:t>Graphismes</a:t>
            </a:r>
            <a:endParaRPr lang="fr-FR" dirty="0">
              <a:solidFill>
                <a:schemeClr val="bg1"/>
              </a:solidFill>
            </a:endParaRPr>
          </a:p>
        </p:txBody>
      </p:sp>
      <p:sp>
        <p:nvSpPr>
          <p:cNvPr id="4" name="ZoneTexte 3">
            <a:extLst>
              <a:ext uri="{FF2B5EF4-FFF2-40B4-BE49-F238E27FC236}">
                <a16:creationId xmlns:a16="http://schemas.microsoft.com/office/drawing/2014/main" id="{EC9C4E34-80AA-86C6-AE3B-943AF31AB131}"/>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22/25       </a:t>
            </a:r>
          </a:p>
        </p:txBody>
      </p:sp>
      <p:pic>
        <p:nvPicPr>
          <p:cNvPr id="5" name="Image 4" descr="Une image contenant texte, capture d’écran, Police&#10;&#10;Description générée automatiquement">
            <a:extLst>
              <a:ext uri="{FF2B5EF4-FFF2-40B4-BE49-F238E27FC236}">
                <a16:creationId xmlns:a16="http://schemas.microsoft.com/office/drawing/2014/main" id="{745796BD-941C-126A-1113-5F15235DC448}"/>
              </a:ext>
            </a:extLst>
          </p:cNvPr>
          <p:cNvPicPr>
            <a:picLocks noChangeAspect="1"/>
          </p:cNvPicPr>
          <p:nvPr/>
        </p:nvPicPr>
        <p:blipFill>
          <a:blip r:embed="rId3"/>
          <a:stretch>
            <a:fillRect/>
          </a:stretch>
        </p:blipFill>
        <p:spPr>
          <a:xfrm>
            <a:off x="14419" y="838450"/>
            <a:ext cx="4991921" cy="5597959"/>
          </a:xfrm>
          <a:prstGeom prst="rect">
            <a:avLst/>
          </a:prstGeom>
        </p:spPr>
      </p:pic>
      <p:pic>
        <p:nvPicPr>
          <p:cNvPr id="9" name="Image 8" descr="Une image contenant texte, capture d’écran, ligne, Police&#10;&#10;Description générée automatiquement">
            <a:extLst>
              <a:ext uri="{FF2B5EF4-FFF2-40B4-BE49-F238E27FC236}">
                <a16:creationId xmlns:a16="http://schemas.microsoft.com/office/drawing/2014/main" id="{F3F90D6A-7249-3D9C-59E3-82F21C54F0E8}"/>
              </a:ext>
            </a:extLst>
          </p:cNvPr>
          <p:cNvPicPr>
            <a:picLocks noChangeAspect="1"/>
          </p:cNvPicPr>
          <p:nvPr/>
        </p:nvPicPr>
        <p:blipFill>
          <a:blip r:embed="rId4"/>
          <a:stretch>
            <a:fillRect/>
          </a:stretch>
        </p:blipFill>
        <p:spPr>
          <a:xfrm>
            <a:off x="5634988" y="838450"/>
            <a:ext cx="5829302" cy="4258845"/>
          </a:xfrm>
          <a:prstGeom prst="rect">
            <a:avLst/>
          </a:prstGeom>
        </p:spPr>
      </p:pic>
      <p:pic>
        <p:nvPicPr>
          <p:cNvPr id="11" name="Image 10" descr="Une image contenant texte, capture d’écran, reçu, Police&#10;&#10;Description générée automatiquement">
            <a:extLst>
              <a:ext uri="{FF2B5EF4-FFF2-40B4-BE49-F238E27FC236}">
                <a16:creationId xmlns:a16="http://schemas.microsoft.com/office/drawing/2014/main" id="{A31D04BB-EF9F-62C2-820C-C4DB4B52F233}"/>
              </a:ext>
            </a:extLst>
          </p:cNvPr>
          <p:cNvPicPr>
            <a:picLocks noChangeAspect="1"/>
          </p:cNvPicPr>
          <p:nvPr/>
        </p:nvPicPr>
        <p:blipFill>
          <a:blip r:embed="rId5"/>
          <a:stretch>
            <a:fillRect/>
          </a:stretch>
        </p:blipFill>
        <p:spPr>
          <a:xfrm>
            <a:off x="5634988" y="5086569"/>
            <a:ext cx="6366511" cy="1192072"/>
          </a:xfrm>
          <a:prstGeom prst="rect">
            <a:avLst/>
          </a:prstGeom>
        </p:spPr>
      </p:pic>
    </p:spTree>
    <p:extLst>
      <p:ext uri="{BB962C8B-B14F-4D97-AF65-F5344CB8AC3E}">
        <p14:creationId xmlns:p14="http://schemas.microsoft.com/office/powerpoint/2010/main" val="336034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EECCBC-5E28-9278-B177-D78DE07D78F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F3E5869-EBD3-4832-5069-81421CB0AD56}"/>
              </a:ext>
            </a:extLst>
          </p:cNvPr>
          <p:cNvSpPr>
            <a:spLocks noGrp="1"/>
          </p:cNvSpPr>
          <p:nvPr>
            <p:ph type="title"/>
          </p:nvPr>
        </p:nvSpPr>
        <p:spPr>
          <a:xfrm>
            <a:off x="0" y="0"/>
            <a:ext cx="12192000" cy="838451"/>
          </a:xfrm>
          <a:solidFill>
            <a:srgbClr val="002060"/>
          </a:solidFill>
        </p:spPr>
        <p:txBody>
          <a:bodyPr>
            <a:normAutofit fontScale="90000"/>
          </a:bodyPr>
          <a:lstStyle/>
          <a:p>
            <a:pPr algn="ctr"/>
            <a:r>
              <a:rPr lang="fr-FR" sz="4400" dirty="0">
                <a:solidFill>
                  <a:schemeClr val="bg1"/>
                </a:solidFill>
                <a:cs typeface="Arial Narrow" panose="020B0604020202020204" pitchFamily="34" charset="0"/>
              </a:rPr>
              <a:t>Difficultés rencontrées et comment les a-t-on surmontées </a:t>
            </a:r>
            <a:endParaRPr lang="fr-FR" dirty="0">
              <a:solidFill>
                <a:schemeClr val="bg1"/>
              </a:solidFill>
            </a:endParaRPr>
          </a:p>
        </p:txBody>
      </p:sp>
      <p:sp>
        <p:nvSpPr>
          <p:cNvPr id="4" name="ZoneTexte 3">
            <a:extLst>
              <a:ext uri="{FF2B5EF4-FFF2-40B4-BE49-F238E27FC236}">
                <a16:creationId xmlns:a16="http://schemas.microsoft.com/office/drawing/2014/main" id="{1C98EA94-4D8A-6EBC-D6CB-40E705814495}"/>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23/25</a:t>
            </a:r>
          </a:p>
        </p:txBody>
      </p:sp>
      <p:sp>
        <p:nvSpPr>
          <p:cNvPr id="3" name="ZoneTexte 2">
            <a:extLst>
              <a:ext uri="{FF2B5EF4-FFF2-40B4-BE49-F238E27FC236}">
                <a16:creationId xmlns:a16="http://schemas.microsoft.com/office/drawing/2014/main" id="{D26CD380-6643-EC26-E703-3A2A28D5520E}"/>
              </a:ext>
            </a:extLst>
          </p:cNvPr>
          <p:cNvSpPr txBox="1"/>
          <p:nvPr/>
        </p:nvSpPr>
        <p:spPr>
          <a:xfrm>
            <a:off x="2101215" y="3013501"/>
            <a:ext cx="7989570" cy="830997"/>
          </a:xfrm>
          <a:prstGeom prst="rect">
            <a:avLst/>
          </a:prstGeom>
          <a:noFill/>
        </p:spPr>
        <p:txBody>
          <a:bodyPr wrap="square" rtlCol="0">
            <a:spAutoFit/>
          </a:bodyPr>
          <a:lstStyle/>
          <a:p>
            <a:pPr algn="ctr"/>
            <a:r>
              <a:rPr lang="fr-FR" sz="2400" dirty="0">
                <a:cs typeface="Arial Narrow" panose="020B0604020202020204" pitchFamily="34" charset="0"/>
              </a:rPr>
              <a:t>Difficultés rencontrées et comment les a-t-on surmontées ?</a:t>
            </a:r>
          </a:p>
          <a:p>
            <a:pPr algn="ctr"/>
            <a:r>
              <a:rPr lang="fr-FR" sz="2400" dirty="0">
                <a:cs typeface="Arial Narrow" panose="020B0604020202020204" pitchFamily="34" charset="0"/>
              </a:rPr>
              <a:t>   Avantages d’utilisations de Matlab</a:t>
            </a:r>
            <a:endParaRPr lang="fr-FR" sz="2400" dirty="0"/>
          </a:p>
        </p:txBody>
      </p:sp>
    </p:spTree>
    <p:extLst>
      <p:ext uri="{BB962C8B-B14F-4D97-AF65-F5344CB8AC3E}">
        <p14:creationId xmlns:p14="http://schemas.microsoft.com/office/powerpoint/2010/main" val="322935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1674C-55DB-20A0-711E-D6457B7BA1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6065993-102E-C896-8AA8-7DAE54887B62}"/>
              </a:ext>
            </a:extLst>
          </p:cNvPr>
          <p:cNvSpPr>
            <a:spLocks noGrp="1"/>
          </p:cNvSpPr>
          <p:nvPr>
            <p:ph type="title"/>
          </p:nvPr>
        </p:nvSpPr>
        <p:spPr>
          <a:xfrm>
            <a:off x="0" y="0"/>
            <a:ext cx="12192000" cy="838451"/>
          </a:xfrm>
          <a:solidFill>
            <a:srgbClr val="002060"/>
          </a:solidFill>
        </p:spPr>
        <p:txBody>
          <a:bodyPr>
            <a:normAutofit/>
          </a:bodyPr>
          <a:lstStyle/>
          <a:p>
            <a:pPr algn="ctr"/>
            <a:r>
              <a:rPr lang="fr-FR" dirty="0">
                <a:solidFill>
                  <a:schemeClr val="bg1"/>
                </a:solidFill>
              </a:rPr>
              <a:t>Conclusion</a:t>
            </a:r>
          </a:p>
        </p:txBody>
      </p:sp>
      <p:sp>
        <p:nvSpPr>
          <p:cNvPr id="4" name="ZoneTexte 3">
            <a:extLst>
              <a:ext uri="{FF2B5EF4-FFF2-40B4-BE49-F238E27FC236}">
                <a16:creationId xmlns:a16="http://schemas.microsoft.com/office/drawing/2014/main" id="{D13F4E76-61CC-2E84-ACB5-763705300F52}"/>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24/25       </a:t>
            </a:r>
          </a:p>
        </p:txBody>
      </p:sp>
    </p:spTree>
    <p:extLst>
      <p:ext uri="{BB962C8B-B14F-4D97-AF65-F5344CB8AC3E}">
        <p14:creationId xmlns:p14="http://schemas.microsoft.com/office/powerpoint/2010/main" val="223203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50EFB5-3813-44C9-C36C-B33B5E659C6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725490-D7D8-F8EE-0892-32CE7F85A9FD}"/>
              </a:ext>
            </a:extLst>
          </p:cNvPr>
          <p:cNvSpPr>
            <a:spLocks noGrp="1"/>
          </p:cNvSpPr>
          <p:nvPr>
            <p:ph type="title"/>
          </p:nvPr>
        </p:nvSpPr>
        <p:spPr>
          <a:xfrm>
            <a:off x="0" y="0"/>
            <a:ext cx="12192000" cy="838451"/>
          </a:xfrm>
          <a:solidFill>
            <a:srgbClr val="002060"/>
          </a:solidFill>
        </p:spPr>
        <p:txBody>
          <a:bodyPr>
            <a:normAutofit/>
          </a:bodyPr>
          <a:lstStyle/>
          <a:p>
            <a:pPr algn="ctr"/>
            <a:r>
              <a:rPr lang="fr-FR" dirty="0">
                <a:solidFill>
                  <a:schemeClr val="bg1"/>
                </a:solidFill>
              </a:rPr>
              <a:t>MO102</a:t>
            </a:r>
          </a:p>
        </p:txBody>
      </p:sp>
      <p:sp>
        <p:nvSpPr>
          <p:cNvPr id="4" name="ZoneTexte 3">
            <a:extLst>
              <a:ext uri="{FF2B5EF4-FFF2-40B4-BE49-F238E27FC236}">
                <a16:creationId xmlns:a16="http://schemas.microsoft.com/office/drawing/2014/main" id="{97F287B2-2494-6E23-A9BE-8D6497F40648}"/>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25/25       </a:t>
            </a:r>
          </a:p>
        </p:txBody>
      </p:sp>
      <p:sp>
        <p:nvSpPr>
          <p:cNvPr id="3" name="ZoneTexte 2">
            <a:extLst>
              <a:ext uri="{FF2B5EF4-FFF2-40B4-BE49-F238E27FC236}">
                <a16:creationId xmlns:a16="http://schemas.microsoft.com/office/drawing/2014/main" id="{15EB08D2-A0C7-1EEE-6486-315C09B7918F}"/>
              </a:ext>
            </a:extLst>
          </p:cNvPr>
          <p:cNvSpPr txBox="1"/>
          <p:nvPr/>
        </p:nvSpPr>
        <p:spPr>
          <a:xfrm>
            <a:off x="3272790" y="2235249"/>
            <a:ext cx="5646420" cy="3046988"/>
          </a:xfrm>
          <a:prstGeom prst="rect">
            <a:avLst/>
          </a:prstGeom>
          <a:noFill/>
        </p:spPr>
        <p:txBody>
          <a:bodyPr wrap="square" rtlCol="0">
            <a:spAutoFit/>
          </a:bodyPr>
          <a:lstStyle/>
          <a:p>
            <a:pPr algn="ctr"/>
            <a:r>
              <a:rPr lang="fr-FR" sz="2400" dirty="0"/>
              <a:t>  </a:t>
            </a:r>
            <a:r>
              <a:rPr lang="fr-FR" sz="3600" dirty="0"/>
              <a:t>Merci pour votre attention !</a:t>
            </a:r>
          </a:p>
          <a:p>
            <a:pPr algn="ctr"/>
            <a:endParaRPr lang="fr-FR" dirty="0"/>
          </a:p>
          <a:p>
            <a:endParaRPr lang="fr-FR" dirty="0"/>
          </a:p>
          <a:p>
            <a:pPr algn="ctr"/>
            <a:endParaRPr lang="fr-FR" sz="2400" dirty="0"/>
          </a:p>
          <a:p>
            <a:pPr algn="ctr"/>
            <a:endParaRPr lang="fr-FR" sz="2400" dirty="0"/>
          </a:p>
          <a:p>
            <a:pPr algn="ctr"/>
            <a:endParaRPr lang="fr-FR" sz="2400" dirty="0"/>
          </a:p>
          <a:p>
            <a:pPr algn="ctr"/>
            <a:endParaRPr lang="fr-FR" sz="2400" dirty="0"/>
          </a:p>
          <a:p>
            <a:pPr algn="ctr"/>
            <a:r>
              <a:rPr lang="fr-FR" sz="2400" dirty="0"/>
              <a:t>Des Questions ?</a:t>
            </a:r>
          </a:p>
        </p:txBody>
      </p:sp>
      <p:sp>
        <p:nvSpPr>
          <p:cNvPr id="5" name="ZoneTexte 4">
            <a:extLst>
              <a:ext uri="{FF2B5EF4-FFF2-40B4-BE49-F238E27FC236}">
                <a16:creationId xmlns:a16="http://schemas.microsoft.com/office/drawing/2014/main" id="{1EB57A5D-C2C4-ACE4-D680-25433662E35A}"/>
              </a:ext>
            </a:extLst>
          </p:cNvPr>
          <p:cNvSpPr txBox="1"/>
          <p:nvPr/>
        </p:nvSpPr>
        <p:spPr>
          <a:xfrm>
            <a:off x="3701415" y="6089451"/>
            <a:ext cx="4789170" cy="369332"/>
          </a:xfrm>
          <a:prstGeom prst="rect">
            <a:avLst/>
          </a:prstGeom>
          <a:noFill/>
        </p:spPr>
        <p:txBody>
          <a:bodyPr wrap="square" rtlCol="0">
            <a:spAutoFit/>
          </a:bodyPr>
          <a:lstStyle/>
          <a:p>
            <a:pPr algn="ctr"/>
            <a:r>
              <a:rPr lang="fr-FR" dirty="0"/>
              <a:t>Documentation : Wikipédia, Support de cours</a:t>
            </a:r>
          </a:p>
        </p:txBody>
      </p:sp>
    </p:spTree>
    <p:extLst>
      <p:ext uri="{BB962C8B-B14F-4D97-AF65-F5344CB8AC3E}">
        <p14:creationId xmlns:p14="http://schemas.microsoft.com/office/powerpoint/2010/main" val="238695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3CA9-E7D8-54D0-88CA-99A19EEADEE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8C9D7DC-E145-16D6-E46B-8A465F4FED14}"/>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Introduction</a:t>
            </a:r>
            <a:r>
              <a:rPr lang="fr-FR" dirty="0"/>
              <a:t> </a:t>
            </a:r>
          </a:p>
        </p:txBody>
      </p:sp>
      <p:sp>
        <p:nvSpPr>
          <p:cNvPr id="4" name="ZoneTexte 3">
            <a:extLst>
              <a:ext uri="{FF2B5EF4-FFF2-40B4-BE49-F238E27FC236}">
                <a16:creationId xmlns:a16="http://schemas.microsoft.com/office/drawing/2014/main" id="{391032A6-67EE-58CB-DCDF-19BDEEC8F020}"/>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2/25       </a:t>
            </a:r>
          </a:p>
        </p:txBody>
      </p:sp>
      <p:sp>
        <p:nvSpPr>
          <p:cNvPr id="5" name="ZoneTexte 4">
            <a:extLst>
              <a:ext uri="{FF2B5EF4-FFF2-40B4-BE49-F238E27FC236}">
                <a16:creationId xmlns:a16="http://schemas.microsoft.com/office/drawing/2014/main" id="{96671655-023B-A6BA-499E-0C521A12B9BA}"/>
              </a:ext>
            </a:extLst>
          </p:cNvPr>
          <p:cNvSpPr txBox="1"/>
          <p:nvPr/>
        </p:nvSpPr>
        <p:spPr>
          <a:xfrm>
            <a:off x="977735" y="3198167"/>
            <a:ext cx="10236529" cy="954107"/>
          </a:xfrm>
          <a:prstGeom prst="rect">
            <a:avLst/>
          </a:prstGeom>
          <a:noFill/>
        </p:spPr>
        <p:txBody>
          <a:bodyPr wrap="square" rtlCol="0">
            <a:spAutoFit/>
          </a:bodyPr>
          <a:lstStyle/>
          <a:p>
            <a:pPr algn="ctr"/>
            <a:r>
              <a:rPr lang="fr-FR" sz="2800" dirty="0"/>
              <a:t>Qu’est ce que la Recherche opérationnelle et l’optimisation dans les réseaux ?</a:t>
            </a:r>
          </a:p>
        </p:txBody>
      </p:sp>
    </p:spTree>
    <p:extLst>
      <p:ext uri="{BB962C8B-B14F-4D97-AF65-F5344CB8AC3E}">
        <p14:creationId xmlns:p14="http://schemas.microsoft.com/office/powerpoint/2010/main" val="271713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E4B9-92A5-F8BA-6886-88DF596C845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8DFCA9-B8B9-5A15-B46F-63A1D2C1FC8A}"/>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Définitions</a:t>
            </a:r>
            <a:r>
              <a:rPr lang="fr-FR" dirty="0"/>
              <a:t> </a:t>
            </a:r>
          </a:p>
        </p:txBody>
      </p:sp>
      <p:sp>
        <p:nvSpPr>
          <p:cNvPr id="4" name="ZoneTexte 3">
            <a:extLst>
              <a:ext uri="{FF2B5EF4-FFF2-40B4-BE49-F238E27FC236}">
                <a16:creationId xmlns:a16="http://schemas.microsoft.com/office/drawing/2014/main" id="{D241F490-3A79-AC56-7882-76B0652CDBFD}"/>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3/25       </a:t>
            </a:r>
          </a:p>
        </p:txBody>
      </p:sp>
      <p:sp>
        <p:nvSpPr>
          <p:cNvPr id="5" name="ZoneTexte 4">
            <a:extLst>
              <a:ext uri="{FF2B5EF4-FFF2-40B4-BE49-F238E27FC236}">
                <a16:creationId xmlns:a16="http://schemas.microsoft.com/office/drawing/2014/main" id="{6187CBAA-1350-8491-096F-1ED18DB97984}"/>
              </a:ext>
            </a:extLst>
          </p:cNvPr>
          <p:cNvSpPr txBox="1"/>
          <p:nvPr/>
        </p:nvSpPr>
        <p:spPr>
          <a:xfrm>
            <a:off x="977735" y="934550"/>
            <a:ext cx="10236529" cy="2000548"/>
          </a:xfrm>
          <a:prstGeom prst="rect">
            <a:avLst/>
          </a:prstGeom>
          <a:noFill/>
        </p:spPr>
        <p:txBody>
          <a:bodyPr wrap="square" rtlCol="0">
            <a:spAutoFit/>
          </a:bodyPr>
          <a:lstStyle/>
          <a:p>
            <a:pPr algn="ctr"/>
            <a:endParaRPr lang="fr-FR" sz="2400" dirty="0"/>
          </a:p>
          <a:p>
            <a:r>
              <a:rPr lang="fr-FR" sz="2000" dirty="0">
                <a:effectLst/>
                <a:latin typeface="CMSS9"/>
              </a:rPr>
              <a:t>La recherche opérationnelle (RO) propose des mod</a:t>
            </a:r>
            <a:r>
              <a:rPr lang="fr-FR" sz="2000" dirty="0">
                <a:latin typeface="CMSS9"/>
              </a:rPr>
              <a:t>è</a:t>
            </a:r>
            <a:r>
              <a:rPr lang="fr-FR" sz="2000" dirty="0">
                <a:effectLst/>
                <a:latin typeface="CMSS9"/>
              </a:rPr>
              <a:t>les conceptuels pour analyser des situations complexes et permet aux décideurs de faire les choix les plus efficaces. Elle utilise des modèles mathématiques, des techniques d'analyse et des algorithmes pour aider à prendre des décisions efficaces dans divers domaines, tels que la logistique, la planification de la production, la gestion des ressources, et bien d'autres encore.</a:t>
            </a:r>
            <a:endParaRPr lang="fr-FR" sz="2000" dirty="0">
              <a:effectLst/>
            </a:endParaRPr>
          </a:p>
        </p:txBody>
      </p:sp>
      <p:pic>
        <p:nvPicPr>
          <p:cNvPr id="9" name="Image 8">
            <a:extLst>
              <a:ext uri="{FF2B5EF4-FFF2-40B4-BE49-F238E27FC236}">
                <a16:creationId xmlns:a16="http://schemas.microsoft.com/office/drawing/2014/main" id="{BA277693-CB9B-DFDE-CAB0-FE5379281380}"/>
              </a:ext>
            </a:extLst>
          </p:cNvPr>
          <p:cNvPicPr>
            <a:picLocks noChangeAspect="1"/>
          </p:cNvPicPr>
          <p:nvPr/>
        </p:nvPicPr>
        <p:blipFill>
          <a:blip r:embed="rId3"/>
          <a:stretch>
            <a:fillRect/>
          </a:stretch>
        </p:blipFill>
        <p:spPr>
          <a:xfrm>
            <a:off x="977735" y="3207124"/>
            <a:ext cx="3975100" cy="2995090"/>
          </a:xfrm>
          <a:prstGeom prst="rect">
            <a:avLst/>
          </a:prstGeom>
        </p:spPr>
      </p:pic>
      <p:pic>
        <p:nvPicPr>
          <p:cNvPr id="11" name="Image 10" descr="Une image contenant carte, texte, atlas, diagramme&#10;&#10;Description générée automatiquement">
            <a:extLst>
              <a:ext uri="{FF2B5EF4-FFF2-40B4-BE49-F238E27FC236}">
                <a16:creationId xmlns:a16="http://schemas.microsoft.com/office/drawing/2014/main" id="{6617F508-48C5-8C72-DDF6-F97CF582B209}"/>
              </a:ext>
            </a:extLst>
          </p:cNvPr>
          <p:cNvPicPr>
            <a:picLocks noChangeAspect="1"/>
          </p:cNvPicPr>
          <p:nvPr/>
        </p:nvPicPr>
        <p:blipFill>
          <a:blip r:embed="rId4"/>
          <a:stretch>
            <a:fillRect/>
          </a:stretch>
        </p:blipFill>
        <p:spPr>
          <a:xfrm>
            <a:off x="6834037" y="3207124"/>
            <a:ext cx="3975100" cy="2995090"/>
          </a:xfrm>
          <a:prstGeom prst="rect">
            <a:avLst/>
          </a:prstGeom>
        </p:spPr>
      </p:pic>
    </p:spTree>
    <p:extLst>
      <p:ext uri="{BB962C8B-B14F-4D97-AF65-F5344CB8AC3E}">
        <p14:creationId xmlns:p14="http://schemas.microsoft.com/office/powerpoint/2010/main" val="1476964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8489-3DCB-6284-0451-84D7671B86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F6B763-831E-90E2-9ACF-9A56D8CAA682}"/>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Définitions</a:t>
            </a:r>
          </a:p>
        </p:txBody>
      </p:sp>
      <p:sp>
        <p:nvSpPr>
          <p:cNvPr id="4" name="ZoneTexte 3">
            <a:extLst>
              <a:ext uri="{FF2B5EF4-FFF2-40B4-BE49-F238E27FC236}">
                <a16:creationId xmlns:a16="http://schemas.microsoft.com/office/drawing/2014/main" id="{755AFF49-E5CB-58DB-DC47-114ADF901566}"/>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4/25       </a:t>
            </a:r>
          </a:p>
        </p:txBody>
      </p:sp>
      <p:pic>
        <p:nvPicPr>
          <p:cNvPr id="6" name="Image 5" descr="Une image contenant croquis, cercle, Graphique, clipart&#10;&#10;Description générée automatiquement">
            <a:extLst>
              <a:ext uri="{FF2B5EF4-FFF2-40B4-BE49-F238E27FC236}">
                <a16:creationId xmlns:a16="http://schemas.microsoft.com/office/drawing/2014/main" id="{C0F547BA-E6E3-FEB9-37C6-E3D37B59C530}"/>
              </a:ext>
            </a:extLst>
          </p:cNvPr>
          <p:cNvPicPr>
            <a:picLocks noChangeAspect="1"/>
          </p:cNvPicPr>
          <p:nvPr/>
        </p:nvPicPr>
        <p:blipFill rotWithShape="1">
          <a:blip r:embed="rId3"/>
          <a:srcRect l="1" t="16866" r="1232"/>
          <a:stretch/>
        </p:blipFill>
        <p:spPr>
          <a:xfrm>
            <a:off x="594360" y="1211580"/>
            <a:ext cx="5029200" cy="5017770"/>
          </a:xfrm>
          <a:prstGeom prst="rect">
            <a:avLst/>
          </a:prstGeom>
        </p:spPr>
      </p:pic>
      <p:sp>
        <p:nvSpPr>
          <p:cNvPr id="7" name="ZoneTexte 6">
            <a:extLst>
              <a:ext uri="{FF2B5EF4-FFF2-40B4-BE49-F238E27FC236}">
                <a16:creationId xmlns:a16="http://schemas.microsoft.com/office/drawing/2014/main" id="{D978954C-C5DB-9013-FFDE-DC6A8EA389FE}"/>
              </a:ext>
            </a:extLst>
          </p:cNvPr>
          <p:cNvSpPr txBox="1"/>
          <p:nvPr/>
        </p:nvSpPr>
        <p:spPr>
          <a:xfrm>
            <a:off x="7848600" y="1355235"/>
            <a:ext cx="3749040" cy="4678204"/>
          </a:xfrm>
          <a:prstGeom prst="rect">
            <a:avLst/>
          </a:prstGeom>
          <a:noFill/>
        </p:spPr>
        <p:txBody>
          <a:bodyPr wrap="square" rtlCol="0">
            <a:spAutoFit/>
          </a:bodyPr>
          <a:lstStyle/>
          <a:p>
            <a:pPr fontAlgn="auto">
              <a:buFont typeface="Arial" panose="020B0604020202020204" pitchFamily="34" charset="0"/>
              <a:buChar char="•"/>
            </a:pPr>
            <a:r>
              <a:rPr lang="fr-FR" sz="2000" dirty="0">
                <a:solidFill>
                  <a:srgbClr val="0A2142"/>
                </a:solidFill>
                <a:effectLst/>
                <a:latin typeface="CMSS9"/>
              </a:rPr>
              <a:t>Un </a:t>
            </a:r>
            <a:r>
              <a:rPr lang="fr-FR" sz="2000" dirty="0">
                <a:solidFill>
                  <a:srgbClr val="0A2142"/>
                </a:solidFill>
                <a:effectLst/>
                <a:latin typeface="CMSSBX10"/>
              </a:rPr>
              <a:t>réseau </a:t>
            </a:r>
            <a:r>
              <a:rPr lang="fr-FR" sz="2000" dirty="0">
                <a:solidFill>
                  <a:srgbClr val="0A2142"/>
                </a:solidFill>
                <a:effectLst/>
                <a:latin typeface="CMSS9"/>
              </a:rPr>
              <a:t>(ou </a:t>
            </a:r>
            <a:r>
              <a:rPr lang="fr-FR" sz="2000" dirty="0">
                <a:solidFill>
                  <a:srgbClr val="0A2142"/>
                </a:solidFill>
                <a:effectLst/>
                <a:latin typeface="CMSSBX10"/>
              </a:rPr>
              <a:t>graphe</a:t>
            </a:r>
            <a:r>
              <a:rPr lang="fr-FR" sz="2000" dirty="0">
                <a:solidFill>
                  <a:srgbClr val="0A2142"/>
                </a:solidFill>
                <a:effectLst/>
                <a:latin typeface="CMSS9"/>
              </a:rPr>
              <a:t>) est un ensemble de </a:t>
            </a:r>
            <a:r>
              <a:rPr lang="fr-FR" sz="2000" dirty="0">
                <a:solidFill>
                  <a:srgbClr val="0A2142"/>
                </a:solidFill>
                <a:effectLst/>
                <a:latin typeface="CMSSBX10"/>
              </a:rPr>
              <a:t>nœuds </a:t>
            </a:r>
            <a:r>
              <a:rPr lang="fr-FR" sz="2000" dirty="0">
                <a:solidFill>
                  <a:srgbClr val="0A2142"/>
                </a:solidFill>
                <a:effectLst/>
                <a:latin typeface="CMSS9"/>
              </a:rPr>
              <a:t>(ou </a:t>
            </a:r>
            <a:r>
              <a:rPr lang="fr-FR" sz="2000" dirty="0">
                <a:solidFill>
                  <a:srgbClr val="0A2142"/>
                </a:solidFill>
                <a:effectLst/>
                <a:latin typeface="CMSSBX10"/>
              </a:rPr>
              <a:t>sommets</a:t>
            </a:r>
            <a:r>
              <a:rPr lang="fr-FR" sz="2000" dirty="0">
                <a:solidFill>
                  <a:srgbClr val="0A2142"/>
                </a:solidFill>
                <a:effectLst/>
                <a:latin typeface="CMSS9"/>
              </a:rPr>
              <a:t>) reli</a:t>
            </a:r>
            <a:r>
              <a:rPr lang="fr-FR" sz="2000" dirty="0">
                <a:solidFill>
                  <a:srgbClr val="0A2142"/>
                </a:solidFill>
                <a:latin typeface="CMSS9"/>
              </a:rPr>
              <a:t>é</a:t>
            </a:r>
            <a:r>
              <a:rPr lang="fr-FR" sz="2000" dirty="0">
                <a:solidFill>
                  <a:srgbClr val="0A2142"/>
                </a:solidFill>
                <a:effectLst/>
                <a:latin typeface="CMSS9"/>
              </a:rPr>
              <a:t>s par des </a:t>
            </a:r>
            <a:r>
              <a:rPr lang="fr-FR" sz="2000" dirty="0">
                <a:solidFill>
                  <a:srgbClr val="0A2142"/>
                </a:solidFill>
                <a:effectLst/>
                <a:latin typeface="CMSSBX10"/>
              </a:rPr>
              <a:t>arcs</a:t>
            </a:r>
            <a:r>
              <a:rPr lang="fr-FR" sz="2000" dirty="0">
                <a:solidFill>
                  <a:srgbClr val="0A2142"/>
                </a:solidFill>
                <a:effectLst/>
                <a:latin typeface="CMSS9"/>
              </a:rPr>
              <a:t>. </a:t>
            </a:r>
          </a:p>
          <a:p>
            <a:pPr fontAlgn="auto">
              <a:buFont typeface="Arial" panose="020B0604020202020204" pitchFamily="34" charset="0"/>
              <a:buChar char="•"/>
            </a:pPr>
            <a:endParaRPr lang="fr-FR" sz="2000" dirty="0">
              <a:solidFill>
                <a:srgbClr val="0A2142"/>
              </a:solidFill>
              <a:latin typeface="CMSS9"/>
            </a:endParaRPr>
          </a:p>
          <a:p>
            <a:pPr fontAlgn="auto"/>
            <a:endParaRPr lang="fr-FR" sz="2000" dirty="0">
              <a:solidFill>
                <a:srgbClr val="0A2142"/>
              </a:solidFill>
              <a:effectLst/>
              <a:latin typeface="CMSY9"/>
            </a:endParaRPr>
          </a:p>
          <a:p>
            <a:pPr fontAlgn="auto">
              <a:buFont typeface="Arial" panose="020B0604020202020204" pitchFamily="34" charset="0"/>
              <a:buChar char="•"/>
            </a:pPr>
            <a:r>
              <a:rPr lang="fr-FR" sz="2000" dirty="0">
                <a:solidFill>
                  <a:srgbClr val="0A2142"/>
                </a:solidFill>
                <a:effectLst/>
                <a:latin typeface="CMSS9"/>
              </a:rPr>
              <a:t>De nombreux problèmes concrets peuvent </a:t>
            </a:r>
            <a:r>
              <a:rPr lang="fr-FR" sz="2000" dirty="0">
                <a:solidFill>
                  <a:srgbClr val="0A2142"/>
                </a:solidFill>
                <a:latin typeface="CMSS9"/>
              </a:rPr>
              <a:t>ê</a:t>
            </a:r>
            <a:r>
              <a:rPr lang="fr-FR" sz="2000" dirty="0">
                <a:solidFill>
                  <a:srgbClr val="0A2142"/>
                </a:solidFill>
                <a:effectLst/>
                <a:latin typeface="CMSS9"/>
              </a:rPr>
              <a:t>tre formalisés à l’aide d’un réseau. </a:t>
            </a:r>
          </a:p>
          <a:p>
            <a:pPr fontAlgn="auto">
              <a:buFont typeface="Arial" panose="020B0604020202020204" pitchFamily="34" charset="0"/>
              <a:buChar char="•"/>
            </a:pPr>
            <a:endParaRPr lang="fr-FR" sz="2000" dirty="0">
              <a:solidFill>
                <a:srgbClr val="0A2142"/>
              </a:solidFill>
              <a:effectLst/>
              <a:latin typeface="CMSY9"/>
            </a:endParaRPr>
          </a:p>
          <a:p>
            <a:pPr fontAlgn="auto"/>
            <a:endParaRPr lang="fr-FR" sz="2000" dirty="0">
              <a:solidFill>
                <a:srgbClr val="0A2142"/>
              </a:solidFill>
              <a:effectLst/>
              <a:latin typeface="CMSY9"/>
            </a:endParaRPr>
          </a:p>
          <a:p>
            <a:pPr fontAlgn="auto">
              <a:buFont typeface="Arial" panose="020B0604020202020204" pitchFamily="34" charset="0"/>
              <a:buChar char="•"/>
            </a:pPr>
            <a:r>
              <a:rPr lang="fr-FR" sz="2000" dirty="0">
                <a:solidFill>
                  <a:srgbClr val="0A2142"/>
                </a:solidFill>
                <a:effectLst/>
                <a:latin typeface="CMSS9"/>
              </a:rPr>
              <a:t>Nous étudierons deux probl</a:t>
            </a:r>
            <a:r>
              <a:rPr lang="fr-FR" sz="2000" dirty="0">
                <a:solidFill>
                  <a:srgbClr val="0A2142"/>
                </a:solidFill>
                <a:latin typeface="CMSS9"/>
              </a:rPr>
              <a:t>è</a:t>
            </a:r>
            <a:r>
              <a:rPr lang="fr-FR" sz="2000" dirty="0">
                <a:solidFill>
                  <a:srgbClr val="0A2142"/>
                </a:solidFill>
                <a:effectLst/>
                <a:latin typeface="CMSS9"/>
              </a:rPr>
              <a:t>mes classiques : le probl</a:t>
            </a:r>
            <a:r>
              <a:rPr lang="fr-FR" sz="2000" dirty="0">
                <a:solidFill>
                  <a:srgbClr val="0A2142"/>
                </a:solidFill>
                <a:latin typeface="CMSS9"/>
              </a:rPr>
              <a:t>è</a:t>
            </a:r>
            <a:r>
              <a:rPr lang="fr-FR" sz="2000" dirty="0">
                <a:solidFill>
                  <a:srgbClr val="0A2142"/>
                </a:solidFill>
                <a:effectLst/>
                <a:latin typeface="CMSS9"/>
              </a:rPr>
              <a:t>me du </a:t>
            </a:r>
            <a:r>
              <a:rPr lang="fr-FR" sz="2000" dirty="0">
                <a:solidFill>
                  <a:srgbClr val="0A2142"/>
                </a:solidFill>
                <a:effectLst/>
                <a:latin typeface="CMSSBX10"/>
              </a:rPr>
              <a:t>plus court chemin </a:t>
            </a:r>
            <a:r>
              <a:rPr lang="fr-FR" sz="2000" dirty="0">
                <a:solidFill>
                  <a:srgbClr val="0A2142"/>
                </a:solidFill>
                <a:effectLst/>
                <a:latin typeface="CMSS9"/>
              </a:rPr>
              <a:t>et le probl</a:t>
            </a:r>
            <a:r>
              <a:rPr lang="fr-FR" sz="2000" dirty="0">
                <a:solidFill>
                  <a:srgbClr val="0A2142"/>
                </a:solidFill>
                <a:latin typeface="CMSS9"/>
              </a:rPr>
              <a:t>è</a:t>
            </a:r>
            <a:r>
              <a:rPr lang="fr-FR" sz="2000" dirty="0">
                <a:solidFill>
                  <a:srgbClr val="0A2142"/>
                </a:solidFill>
                <a:effectLst/>
                <a:latin typeface="CMSS9"/>
              </a:rPr>
              <a:t>me du </a:t>
            </a:r>
            <a:r>
              <a:rPr lang="fr-FR" sz="2000" dirty="0">
                <a:solidFill>
                  <a:srgbClr val="0A2142"/>
                </a:solidFill>
                <a:effectLst/>
                <a:latin typeface="CMSSBX10"/>
              </a:rPr>
              <a:t>flot maximum</a:t>
            </a:r>
            <a:r>
              <a:rPr lang="fr-FR" sz="2000" dirty="0">
                <a:solidFill>
                  <a:srgbClr val="0A2142"/>
                </a:solidFill>
                <a:effectLst/>
                <a:latin typeface="CMSS9"/>
              </a:rPr>
              <a:t>. </a:t>
            </a:r>
            <a:endParaRPr lang="fr-FR" sz="2000" dirty="0">
              <a:solidFill>
                <a:srgbClr val="0A2142"/>
              </a:solidFill>
              <a:effectLst/>
              <a:latin typeface="CMSY9"/>
            </a:endParaRPr>
          </a:p>
          <a:p>
            <a:endParaRPr lang="fr-FR" dirty="0"/>
          </a:p>
        </p:txBody>
      </p:sp>
    </p:spTree>
    <p:extLst>
      <p:ext uri="{BB962C8B-B14F-4D97-AF65-F5344CB8AC3E}">
        <p14:creationId xmlns:p14="http://schemas.microsoft.com/office/powerpoint/2010/main" val="107684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AE20-1A10-1575-0857-F25DE6F5F2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5341049-7BFB-3C29-F180-DD6554337383}"/>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Problème du plus court chemin</a:t>
            </a:r>
          </a:p>
        </p:txBody>
      </p:sp>
      <p:sp>
        <p:nvSpPr>
          <p:cNvPr id="4" name="ZoneTexte 3">
            <a:extLst>
              <a:ext uri="{FF2B5EF4-FFF2-40B4-BE49-F238E27FC236}">
                <a16:creationId xmlns:a16="http://schemas.microsoft.com/office/drawing/2014/main" id="{FF5CAFE6-0E62-F721-D857-BD7E1D339A4A}"/>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5/25       </a:t>
            </a:r>
          </a:p>
        </p:txBody>
      </p:sp>
      <p:pic>
        <p:nvPicPr>
          <p:cNvPr id="5" name="Image 4" descr="Une image contenant diagramme, croquis, dessin, blanc&#10;&#10;Description générée automatiquement">
            <a:extLst>
              <a:ext uri="{FF2B5EF4-FFF2-40B4-BE49-F238E27FC236}">
                <a16:creationId xmlns:a16="http://schemas.microsoft.com/office/drawing/2014/main" id="{D8A94D74-033E-7B38-ABB8-1C8AECBD5DE7}"/>
              </a:ext>
            </a:extLst>
          </p:cNvPr>
          <p:cNvPicPr>
            <a:picLocks noChangeAspect="1"/>
          </p:cNvPicPr>
          <p:nvPr/>
        </p:nvPicPr>
        <p:blipFill>
          <a:blip r:embed="rId3"/>
          <a:stretch>
            <a:fillRect/>
          </a:stretch>
        </p:blipFill>
        <p:spPr>
          <a:xfrm>
            <a:off x="788669" y="1492419"/>
            <a:ext cx="6697981" cy="4211151"/>
          </a:xfrm>
          <a:prstGeom prst="rect">
            <a:avLst/>
          </a:prstGeom>
        </p:spPr>
      </p:pic>
      <p:sp>
        <p:nvSpPr>
          <p:cNvPr id="8" name="ZoneTexte 7">
            <a:extLst>
              <a:ext uri="{FF2B5EF4-FFF2-40B4-BE49-F238E27FC236}">
                <a16:creationId xmlns:a16="http://schemas.microsoft.com/office/drawing/2014/main" id="{3896B0CC-50FA-87B7-9216-30DD39247383}"/>
              </a:ext>
            </a:extLst>
          </p:cNvPr>
          <p:cNvSpPr txBox="1"/>
          <p:nvPr/>
        </p:nvSpPr>
        <p:spPr>
          <a:xfrm>
            <a:off x="8229600" y="1771650"/>
            <a:ext cx="3726180" cy="3416320"/>
          </a:xfrm>
          <a:prstGeom prst="rect">
            <a:avLst/>
          </a:prstGeom>
          <a:noFill/>
        </p:spPr>
        <p:txBody>
          <a:bodyPr wrap="square" rtlCol="0">
            <a:spAutoFit/>
          </a:bodyPr>
          <a:lstStyle/>
          <a:p>
            <a:pPr marL="285750" indent="-285750">
              <a:buFont typeface="Wingdings" pitchFamily="2" charset="2"/>
              <a:buChar char="Ø"/>
            </a:pPr>
            <a:r>
              <a:rPr lang="fr-FR" sz="1800" dirty="0">
                <a:effectLst/>
                <a:latin typeface="CMR12"/>
              </a:rPr>
              <a:t>On s’int</a:t>
            </a:r>
            <a:r>
              <a:rPr lang="fr-FR" dirty="0">
                <a:latin typeface="CMR12"/>
              </a:rPr>
              <a:t>é</a:t>
            </a:r>
            <a:r>
              <a:rPr lang="fr-FR" sz="1800" dirty="0">
                <a:effectLst/>
                <a:latin typeface="CMR12"/>
              </a:rPr>
              <a:t>resse au probl</a:t>
            </a:r>
            <a:r>
              <a:rPr lang="fr-FR" dirty="0">
                <a:latin typeface="CMR12"/>
              </a:rPr>
              <a:t>è</a:t>
            </a:r>
            <a:r>
              <a:rPr lang="fr-FR" sz="1800" dirty="0">
                <a:effectLst/>
                <a:latin typeface="CMR12"/>
              </a:rPr>
              <a:t>me du plus court chemin dans un réseau: </a:t>
            </a:r>
          </a:p>
          <a:p>
            <a:pPr marL="285750" indent="-285750">
              <a:buFont typeface="Wingdings" pitchFamily="2" charset="2"/>
              <a:buChar char="Ø"/>
            </a:pPr>
            <a:endParaRPr lang="fr-FR" dirty="0">
              <a:latin typeface="CMR12"/>
            </a:endParaRPr>
          </a:p>
          <a:p>
            <a:pPr marL="285750" indent="-285750">
              <a:buFont typeface="Wingdings" pitchFamily="2" charset="2"/>
              <a:buChar char="Ø"/>
            </a:pPr>
            <a:r>
              <a:rPr lang="fr-FR" dirty="0">
                <a:latin typeface="CMR12"/>
              </a:rPr>
              <a:t>É</a:t>
            </a:r>
            <a:r>
              <a:rPr lang="fr-FR" sz="1800" dirty="0">
                <a:effectLst/>
                <a:latin typeface="CMR12"/>
              </a:rPr>
              <a:t>tant donn</a:t>
            </a:r>
            <a:r>
              <a:rPr lang="fr-FR" dirty="0">
                <a:latin typeface="CMR12"/>
              </a:rPr>
              <a:t>é</a:t>
            </a:r>
            <a:r>
              <a:rPr lang="fr-FR" sz="1800" dirty="0">
                <a:effectLst/>
                <a:latin typeface="CMR12"/>
              </a:rPr>
              <a:t>s deux sommets </a:t>
            </a:r>
            <a:r>
              <a:rPr lang="fr-FR" sz="1800" dirty="0">
                <a:effectLst/>
                <a:latin typeface="CMMI12"/>
              </a:rPr>
              <a:t>s </a:t>
            </a:r>
            <a:r>
              <a:rPr lang="fr-FR" sz="1800" dirty="0">
                <a:effectLst/>
                <a:latin typeface="CMR12"/>
              </a:rPr>
              <a:t>et </a:t>
            </a:r>
            <a:r>
              <a:rPr lang="fr-FR" dirty="0">
                <a:latin typeface="CMMI12"/>
              </a:rPr>
              <a:t>t</a:t>
            </a:r>
            <a:r>
              <a:rPr lang="fr-FR" sz="1800" dirty="0">
                <a:effectLst/>
                <a:latin typeface="CMMI12"/>
              </a:rPr>
              <a:t> </a:t>
            </a:r>
            <a:r>
              <a:rPr lang="fr-FR" sz="1800" dirty="0">
                <a:effectLst/>
                <a:latin typeface="CMR12"/>
              </a:rPr>
              <a:t>du graphe, on cherche le plus court chemin (c-à-d la plus courte route) dans le graphe entre </a:t>
            </a:r>
            <a:r>
              <a:rPr lang="fr-FR" sz="1800" dirty="0">
                <a:effectLst/>
                <a:latin typeface="CMMI12"/>
              </a:rPr>
              <a:t>s </a:t>
            </a:r>
            <a:r>
              <a:rPr lang="fr-FR" sz="1800" dirty="0">
                <a:effectLst/>
                <a:latin typeface="CMR12"/>
              </a:rPr>
              <a:t>et </a:t>
            </a:r>
            <a:r>
              <a:rPr lang="fr-FR" dirty="0" err="1">
                <a:latin typeface="CMMI12"/>
              </a:rPr>
              <a:t>t</a:t>
            </a:r>
            <a:r>
              <a:rPr lang="fr-FR" dirty="0">
                <a:latin typeface="CMR12"/>
              </a:rPr>
              <a:t>.</a:t>
            </a:r>
          </a:p>
          <a:p>
            <a:endParaRPr lang="fr-FR" dirty="0">
              <a:latin typeface="CMR12"/>
            </a:endParaRPr>
          </a:p>
          <a:p>
            <a:pPr marL="285750" indent="-285750">
              <a:buFont typeface="Wingdings" pitchFamily="2" charset="2"/>
              <a:buChar char="Ø"/>
            </a:pPr>
            <a:r>
              <a:rPr lang="fr-FR" dirty="0">
                <a:latin typeface="CMR12"/>
              </a:rPr>
              <a:t>Algorithmes mis en place : Algorithmes de Dijkstra et de Bellman-Ford</a:t>
            </a:r>
          </a:p>
          <a:p>
            <a:pPr marL="285750" indent="-285750">
              <a:buFont typeface="Wingdings" pitchFamily="2" charset="2"/>
              <a:buChar char="Ø"/>
            </a:pPr>
            <a:endParaRPr lang="fr-FR" dirty="0"/>
          </a:p>
        </p:txBody>
      </p:sp>
    </p:spTree>
    <p:extLst>
      <p:ext uri="{BB962C8B-B14F-4D97-AF65-F5344CB8AC3E}">
        <p14:creationId xmlns:p14="http://schemas.microsoft.com/office/powerpoint/2010/main" val="81632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A006-214B-388A-24FB-6DD2D99F82B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CBF0316-9642-76D3-A976-005ED7622ABD}"/>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Principe de fonctionnement : Algorithme de Dijkstra</a:t>
            </a:r>
          </a:p>
        </p:txBody>
      </p:sp>
      <p:sp>
        <p:nvSpPr>
          <p:cNvPr id="4" name="ZoneTexte 3">
            <a:extLst>
              <a:ext uri="{FF2B5EF4-FFF2-40B4-BE49-F238E27FC236}">
                <a16:creationId xmlns:a16="http://schemas.microsoft.com/office/drawing/2014/main" id="{4D078AA4-CF34-6BFF-D359-D84F75B26988}"/>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6/25       </a:t>
            </a:r>
          </a:p>
        </p:txBody>
      </p:sp>
      <p:pic>
        <p:nvPicPr>
          <p:cNvPr id="6" name="Image 5" descr="Une image contenant texte, diagramme, Police, ligne&#10;&#10;Description générée automatiquement">
            <a:extLst>
              <a:ext uri="{FF2B5EF4-FFF2-40B4-BE49-F238E27FC236}">
                <a16:creationId xmlns:a16="http://schemas.microsoft.com/office/drawing/2014/main" id="{C95D8CB4-1E56-F73A-C550-3A2C12298CC0}"/>
              </a:ext>
            </a:extLst>
          </p:cNvPr>
          <p:cNvPicPr>
            <a:picLocks noChangeAspect="1"/>
          </p:cNvPicPr>
          <p:nvPr/>
        </p:nvPicPr>
        <p:blipFill>
          <a:blip r:embed="rId3"/>
          <a:stretch>
            <a:fillRect/>
          </a:stretch>
        </p:blipFill>
        <p:spPr>
          <a:xfrm>
            <a:off x="914400" y="1314450"/>
            <a:ext cx="9932670" cy="3886201"/>
          </a:xfrm>
          <a:prstGeom prst="rect">
            <a:avLst/>
          </a:prstGeom>
        </p:spPr>
      </p:pic>
      <p:sp>
        <p:nvSpPr>
          <p:cNvPr id="7" name="ZoneTexte 6">
            <a:extLst>
              <a:ext uri="{FF2B5EF4-FFF2-40B4-BE49-F238E27FC236}">
                <a16:creationId xmlns:a16="http://schemas.microsoft.com/office/drawing/2014/main" id="{E65A2C4C-CD1A-07F1-0A3D-D1FC0D481664}"/>
              </a:ext>
            </a:extLst>
          </p:cNvPr>
          <p:cNvSpPr txBox="1"/>
          <p:nvPr/>
        </p:nvSpPr>
        <p:spPr>
          <a:xfrm>
            <a:off x="708660" y="5543550"/>
            <a:ext cx="9132570" cy="369332"/>
          </a:xfrm>
          <a:prstGeom prst="rect">
            <a:avLst/>
          </a:prstGeom>
          <a:noFill/>
        </p:spPr>
        <p:txBody>
          <a:bodyPr wrap="square" rtlCol="0">
            <a:spAutoFit/>
          </a:bodyPr>
          <a:lstStyle/>
          <a:p>
            <a:pPr algn="ctr"/>
            <a:r>
              <a:rPr lang="fr-FR" sz="1800" dirty="0">
                <a:effectLst/>
                <a:latin typeface="CMSS10"/>
              </a:rPr>
              <a:t>La validité du résultat fourni par l’algorithme est garantie si les coûts sont tous positifs !!!</a:t>
            </a:r>
            <a:endParaRPr lang="fr-FR" dirty="0">
              <a:effectLst/>
            </a:endParaRPr>
          </a:p>
        </p:txBody>
      </p:sp>
    </p:spTree>
    <p:extLst>
      <p:ext uri="{BB962C8B-B14F-4D97-AF65-F5344CB8AC3E}">
        <p14:creationId xmlns:p14="http://schemas.microsoft.com/office/powerpoint/2010/main" val="4294262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413D-1509-A2C6-AEAA-A9CD6251AEC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DB9772-12C2-CEC9-6B42-E4F58F423134}"/>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Principe de fonctionnement : Algorithme de Dijkstra</a:t>
            </a:r>
          </a:p>
        </p:txBody>
      </p:sp>
      <p:sp>
        <p:nvSpPr>
          <p:cNvPr id="4" name="ZoneTexte 3">
            <a:extLst>
              <a:ext uri="{FF2B5EF4-FFF2-40B4-BE49-F238E27FC236}">
                <a16:creationId xmlns:a16="http://schemas.microsoft.com/office/drawing/2014/main" id="{D111603A-EF97-7383-2A6E-D7F6AE37FF9E}"/>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7/25       </a:t>
            </a:r>
          </a:p>
        </p:txBody>
      </p:sp>
      <p:sp>
        <p:nvSpPr>
          <p:cNvPr id="7" name="ZoneTexte 6">
            <a:extLst>
              <a:ext uri="{FF2B5EF4-FFF2-40B4-BE49-F238E27FC236}">
                <a16:creationId xmlns:a16="http://schemas.microsoft.com/office/drawing/2014/main" id="{C44CD569-F1DA-D2B8-CE00-EF95AB56142E}"/>
              </a:ext>
            </a:extLst>
          </p:cNvPr>
          <p:cNvSpPr txBox="1"/>
          <p:nvPr/>
        </p:nvSpPr>
        <p:spPr>
          <a:xfrm>
            <a:off x="708660" y="5543550"/>
            <a:ext cx="9132570" cy="369332"/>
          </a:xfrm>
          <a:prstGeom prst="rect">
            <a:avLst/>
          </a:prstGeom>
          <a:noFill/>
        </p:spPr>
        <p:txBody>
          <a:bodyPr wrap="square" rtlCol="0">
            <a:spAutoFit/>
          </a:bodyPr>
          <a:lstStyle/>
          <a:p>
            <a:pPr algn="ctr"/>
            <a:r>
              <a:rPr lang="fr-FR" sz="1800" dirty="0">
                <a:effectLst/>
                <a:latin typeface="CMSS10"/>
              </a:rPr>
              <a:t>La validité du résultat fourni par l’algorithme est garantie si les coûts sont tous positifs !!!</a:t>
            </a:r>
            <a:endParaRPr lang="fr-FR" dirty="0">
              <a:effectLst/>
            </a:endParaRPr>
          </a:p>
        </p:txBody>
      </p:sp>
      <p:pic>
        <p:nvPicPr>
          <p:cNvPr id="5" name="Image 4" descr="Une image contenant texte, diagramme, Police, ligne&#10;&#10;Description générée automatiquement">
            <a:extLst>
              <a:ext uri="{FF2B5EF4-FFF2-40B4-BE49-F238E27FC236}">
                <a16:creationId xmlns:a16="http://schemas.microsoft.com/office/drawing/2014/main" id="{E2AD79F0-95B4-AEB0-797E-63DC25860D04}"/>
              </a:ext>
            </a:extLst>
          </p:cNvPr>
          <p:cNvPicPr>
            <a:picLocks noChangeAspect="1"/>
          </p:cNvPicPr>
          <p:nvPr/>
        </p:nvPicPr>
        <p:blipFill>
          <a:blip r:embed="rId3"/>
          <a:stretch>
            <a:fillRect/>
          </a:stretch>
        </p:blipFill>
        <p:spPr>
          <a:xfrm>
            <a:off x="166230" y="1021916"/>
            <a:ext cx="5573040" cy="3700827"/>
          </a:xfrm>
          <a:prstGeom prst="rect">
            <a:avLst/>
          </a:prstGeom>
        </p:spPr>
      </p:pic>
      <p:pic>
        <p:nvPicPr>
          <p:cNvPr id="9" name="Image 8" descr="Une image contenant texte, Police, diagramme, ligne&#10;&#10;Description générée automatiquement">
            <a:extLst>
              <a:ext uri="{FF2B5EF4-FFF2-40B4-BE49-F238E27FC236}">
                <a16:creationId xmlns:a16="http://schemas.microsoft.com/office/drawing/2014/main" id="{961EFAE0-86B2-0BBA-237C-FB13D06B8FA0}"/>
              </a:ext>
            </a:extLst>
          </p:cNvPr>
          <p:cNvPicPr>
            <a:picLocks noChangeAspect="1"/>
          </p:cNvPicPr>
          <p:nvPr/>
        </p:nvPicPr>
        <p:blipFill>
          <a:blip r:embed="rId4"/>
          <a:stretch>
            <a:fillRect/>
          </a:stretch>
        </p:blipFill>
        <p:spPr>
          <a:xfrm>
            <a:off x="5739270" y="1340587"/>
            <a:ext cx="6286500" cy="3700827"/>
          </a:xfrm>
          <a:prstGeom prst="rect">
            <a:avLst/>
          </a:prstGeom>
        </p:spPr>
      </p:pic>
    </p:spTree>
    <p:extLst>
      <p:ext uri="{BB962C8B-B14F-4D97-AF65-F5344CB8AC3E}">
        <p14:creationId xmlns:p14="http://schemas.microsoft.com/office/powerpoint/2010/main" val="2152514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1EF4-1303-AC43-4D4B-ADA3D8D705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F0A9BB-0070-7362-987A-1F3C711BB0E7}"/>
              </a:ext>
            </a:extLst>
          </p:cNvPr>
          <p:cNvSpPr>
            <a:spLocks noGrp="1"/>
          </p:cNvSpPr>
          <p:nvPr>
            <p:ph type="title"/>
          </p:nvPr>
        </p:nvSpPr>
        <p:spPr>
          <a:xfrm>
            <a:off x="0" y="0"/>
            <a:ext cx="12192000" cy="838451"/>
          </a:xfrm>
          <a:solidFill>
            <a:srgbClr val="002060"/>
          </a:solidFill>
        </p:spPr>
        <p:txBody>
          <a:bodyPr/>
          <a:lstStyle/>
          <a:p>
            <a:pPr algn="ctr"/>
            <a:r>
              <a:rPr lang="fr-FR" dirty="0">
                <a:solidFill>
                  <a:schemeClr val="bg1"/>
                </a:solidFill>
              </a:rPr>
              <a:t>Principe de fonctionnement : Algorithme de Dijkstra</a:t>
            </a:r>
          </a:p>
        </p:txBody>
      </p:sp>
      <p:sp>
        <p:nvSpPr>
          <p:cNvPr id="4" name="ZoneTexte 3">
            <a:extLst>
              <a:ext uri="{FF2B5EF4-FFF2-40B4-BE49-F238E27FC236}">
                <a16:creationId xmlns:a16="http://schemas.microsoft.com/office/drawing/2014/main" id="{1D1B8320-2328-6ED3-4174-CC06DFB49FC8}"/>
              </a:ext>
            </a:extLst>
          </p:cNvPr>
          <p:cNvSpPr txBox="1"/>
          <p:nvPr/>
        </p:nvSpPr>
        <p:spPr>
          <a:xfrm>
            <a:off x="1" y="6550223"/>
            <a:ext cx="12191999" cy="307777"/>
          </a:xfrm>
          <a:prstGeom prst="rect">
            <a:avLst/>
          </a:prstGeom>
          <a:gradFill>
            <a:gsLst>
              <a:gs pos="36000">
                <a:srgbClr val="002060"/>
              </a:gs>
              <a:gs pos="77000">
                <a:schemeClr val="accent1">
                  <a:lumMod val="97000"/>
                  <a:lumOff val="3000"/>
                </a:schemeClr>
              </a:gs>
              <a:gs pos="67000">
                <a:schemeClr val="accent1">
                  <a:lumMod val="60000"/>
                  <a:lumOff val="40000"/>
                </a:schemeClr>
              </a:gs>
            </a:gsLst>
            <a:lin ang="16200000" scaled="1"/>
          </a:gradFill>
        </p:spPr>
        <p:txBody>
          <a:bodyPr wrap="square" rtlCol="0">
            <a:spAutoFit/>
          </a:bodyPr>
          <a:lstStyle/>
          <a:p>
            <a:r>
              <a:rPr lang="fr-FR" sz="1400" dirty="0">
                <a:solidFill>
                  <a:schemeClr val="bg1"/>
                </a:solidFill>
              </a:rPr>
              <a:t>MO102 : Optimisation dans les réseaux                                                                                                                                                                                                                  page 8/25       </a:t>
            </a:r>
          </a:p>
        </p:txBody>
      </p:sp>
      <p:sp>
        <p:nvSpPr>
          <p:cNvPr id="7" name="ZoneTexte 6">
            <a:extLst>
              <a:ext uri="{FF2B5EF4-FFF2-40B4-BE49-F238E27FC236}">
                <a16:creationId xmlns:a16="http://schemas.microsoft.com/office/drawing/2014/main" id="{108C9C23-566B-3A7C-0F88-FC6857366B13}"/>
              </a:ext>
            </a:extLst>
          </p:cNvPr>
          <p:cNvSpPr txBox="1"/>
          <p:nvPr/>
        </p:nvSpPr>
        <p:spPr>
          <a:xfrm>
            <a:off x="708660" y="5543550"/>
            <a:ext cx="9132570" cy="369332"/>
          </a:xfrm>
          <a:prstGeom prst="rect">
            <a:avLst/>
          </a:prstGeom>
          <a:noFill/>
        </p:spPr>
        <p:txBody>
          <a:bodyPr wrap="square" rtlCol="0">
            <a:spAutoFit/>
          </a:bodyPr>
          <a:lstStyle/>
          <a:p>
            <a:pPr algn="ctr"/>
            <a:r>
              <a:rPr lang="fr-FR" sz="1800" dirty="0">
                <a:effectLst/>
                <a:latin typeface="CMSS10"/>
              </a:rPr>
              <a:t>La validité du résultat fourni par l’algorithme est garantie si les coûts sont tous positifs !!!</a:t>
            </a:r>
            <a:endParaRPr lang="fr-FR" dirty="0">
              <a:effectLst/>
            </a:endParaRPr>
          </a:p>
        </p:txBody>
      </p:sp>
      <p:pic>
        <p:nvPicPr>
          <p:cNvPr id="5" name="Image 4" descr="Une image contenant texte, diagramme, Police, capture d’écran&#10;&#10;Description générée automatiquement">
            <a:extLst>
              <a:ext uri="{FF2B5EF4-FFF2-40B4-BE49-F238E27FC236}">
                <a16:creationId xmlns:a16="http://schemas.microsoft.com/office/drawing/2014/main" id="{E4CE870D-54B0-8AB3-B4D2-946AF408B81F}"/>
              </a:ext>
            </a:extLst>
          </p:cNvPr>
          <p:cNvPicPr>
            <a:picLocks noChangeAspect="1"/>
          </p:cNvPicPr>
          <p:nvPr/>
        </p:nvPicPr>
        <p:blipFill>
          <a:blip r:embed="rId3"/>
          <a:stretch>
            <a:fillRect/>
          </a:stretch>
        </p:blipFill>
        <p:spPr>
          <a:xfrm>
            <a:off x="0" y="1524052"/>
            <a:ext cx="6217920" cy="3700827"/>
          </a:xfrm>
          <a:prstGeom prst="rect">
            <a:avLst/>
          </a:prstGeom>
        </p:spPr>
      </p:pic>
      <p:pic>
        <p:nvPicPr>
          <p:cNvPr id="9" name="Image 8" descr="Une image contenant texte, Police, capture d’écran, diagramme&#10;&#10;Description générée automatiquement">
            <a:extLst>
              <a:ext uri="{FF2B5EF4-FFF2-40B4-BE49-F238E27FC236}">
                <a16:creationId xmlns:a16="http://schemas.microsoft.com/office/drawing/2014/main" id="{84899EFF-444C-4334-E581-670F783B54E3}"/>
              </a:ext>
            </a:extLst>
          </p:cNvPr>
          <p:cNvPicPr>
            <a:picLocks noChangeAspect="1"/>
          </p:cNvPicPr>
          <p:nvPr/>
        </p:nvPicPr>
        <p:blipFill>
          <a:blip r:embed="rId4"/>
          <a:stretch>
            <a:fillRect/>
          </a:stretch>
        </p:blipFill>
        <p:spPr>
          <a:xfrm>
            <a:off x="6096000" y="1524051"/>
            <a:ext cx="6054090" cy="3700827"/>
          </a:xfrm>
          <a:prstGeom prst="rect">
            <a:avLst/>
          </a:prstGeom>
        </p:spPr>
      </p:pic>
    </p:spTree>
    <p:extLst>
      <p:ext uri="{BB962C8B-B14F-4D97-AF65-F5344CB8AC3E}">
        <p14:creationId xmlns:p14="http://schemas.microsoft.com/office/powerpoint/2010/main" val="34151431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TotalTime>
  <Words>3858</Words>
  <Application>Microsoft Macintosh PowerPoint</Application>
  <PresentationFormat>Grand écran</PresentationFormat>
  <Paragraphs>371</Paragraphs>
  <Slides>26</Slides>
  <Notes>25</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26</vt:i4>
      </vt:variant>
    </vt:vector>
  </HeadingPairs>
  <TitlesOfParts>
    <vt:vector size="40" baseType="lpstr">
      <vt:lpstr>Arial</vt:lpstr>
      <vt:lpstr>Arial Narrow</vt:lpstr>
      <vt:lpstr>Calibri</vt:lpstr>
      <vt:lpstr>Calibri Light</vt:lpstr>
      <vt:lpstr>CMMI12</vt:lpstr>
      <vt:lpstr>CMR12</vt:lpstr>
      <vt:lpstr>CMSS10</vt:lpstr>
      <vt:lpstr>CMSS12</vt:lpstr>
      <vt:lpstr>CMSS9</vt:lpstr>
      <vt:lpstr>CMSSBX10</vt:lpstr>
      <vt:lpstr>CMSY9</vt:lpstr>
      <vt:lpstr>Helvetica Neue</vt:lpstr>
      <vt:lpstr>Wingdings</vt:lpstr>
      <vt:lpstr>Thème Office</vt:lpstr>
      <vt:lpstr>Présentation PowerPoint</vt:lpstr>
      <vt:lpstr>Sommaire </vt:lpstr>
      <vt:lpstr>Introduction </vt:lpstr>
      <vt:lpstr>Définitions </vt:lpstr>
      <vt:lpstr>Définitions</vt:lpstr>
      <vt:lpstr>Problème du plus court chemin</vt:lpstr>
      <vt:lpstr>Principe de fonctionnement : Algorithme de Dijkstra</vt:lpstr>
      <vt:lpstr>Principe de fonctionnement : Algorithme de Dijkstra</vt:lpstr>
      <vt:lpstr>Principe de fonctionnement : Algorithme de Dijkstra</vt:lpstr>
      <vt:lpstr>Principe de fonctionnement : Algorithme de Dijkstra</vt:lpstr>
      <vt:lpstr>Principe de fonctionnement : Algorithme de Bellman-Ford</vt:lpstr>
      <vt:lpstr>Principe de fonctionnement : Algorithme de Bellman-Ford</vt:lpstr>
      <vt:lpstr>Principe de fonctionnement : Algorithme de Bellman-Ford</vt:lpstr>
      <vt:lpstr>Principe de fonctionnement : Algorithme de Bellman-Ford</vt:lpstr>
      <vt:lpstr> Implémentation : Algorithme de Bellman-Ford  </vt:lpstr>
      <vt:lpstr> Implémentation : Algorithme de Bellman-Ford  </vt:lpstr>
      <vt:lpstr>Problème du flot maximal</vt:lpstr>
      <vt:lpstr>Problème du flot maximal</vt:lpstr>
      <vt:lpstr>Problème du flot maximal</vt:lpstr>
      <vt:lpstr>Graphisme</vt:lpstr>
      <vt:lpstr>Graphismes</vt:lpstr>
      <vt:lpstr>Graphismes</vt:lpstr>
      <vt:lpstr>Graphismes</vt:lpstr>
      <vt:lpstr>Difficultés rencontrées et comment les a-t-on surmontées </vt:lpstr>
      <vt:lpstr>Conclusion</vt:lpstr>
      <vt:lpstr>MO102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Abdoulaye TRAORE</dc:creator>
  <cp:lastModifiedBy>Abdoulaye TRAORE</cp:lastModifiedBy>
  <cp:revision>4</cp:revision>
  <dcterms:created xsi:type="dcterms:W3CDTF">2024-02-03T14:50:22Z</dcterms:created>
  <dcterms:modified xsi:type="dcterms:W3CDTF">2024-05-20T14:18:35Z</dcterms:modified>
</cp:coreProperties>
</file>